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p" ContentType="image/jpe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3"/>
  </p:notesMasterIdLst>
  <p:sldIdLst>
    <p:sldId id="345" r:id="rId2"/>
    <p:sldId id="363" r:id="rId3"/>
    <p:sldId id="343" r:id="rId4"/>
    <p:sldId id="339" r:id="rId5"/>
    <p:sldId id="257" r:id="rId6"/>
    <p:sldId id="356" r:id="rId7"/>
    <p:sldId id="300" r:id="rId8"/>
    <p:sldId id="349" r:id="rId9"/>
    <p:sldId id="352" r:id="rId10"/>
    <p:sldId id="353" r:id="rId11"/>
    <p:sldId id="290" r:id="rId12"/>
    <p:sldId id="331" r:id="rId13"/>
    <p:sldId id="334" r:id="rId14"/>
    <p:sldId id="289" r:id="rId15"/>
    <p:sldId id="328" r:id="rId16"/>
    <p:sldId id="271" r:id="rId17"/>
    <p:sldId id="277" r:id="rId18"/>
    <p:sldId id="273" r:id="rId19"/>
    <p:sldId id="288" r:id="rId20"/>
    <p:sldId id="291" r:id="rId21"/>
    <p:sldId id="369" r:id="rId22"/>
    <p:sldId id="326" r:id="rId23"/>
    <p:sldId id="370" r:id="rId24"/>
    <p:sldId id="287" r:id="rId25"/>
    <p:sldId id="278" r:id="rId26"/>
    <p:sldId id="280" r:id="rId27"/>
    <p:sldId id="293" r:id="rId28"/>
    <p:sldId id="292" r:id="rId29"/>
    <p:sldId id="341" r:id="rId30"/>
    <p:sldId id="295" r:id="rId31"/>
    <p:sldId id="296" r:id="rId32"/>
    <p:sldId id="338" r:id="rId33"/>
    <p:sldId id="335" r:id="rId34"/>
    <p:sldId id="344" r:id="rId35"/>
    <p:sldId id="347" r:id="rId36"/>
    <p:sldId id="355" r:id="rId37"/>
    <p:sldId id="371" r:id="rId38"/>
    <p:sldId id="362" r:id="rId39"/>
    <p:sldId id="348" r:id="rId40"/>
    <p:sldId id="361" r:id="rId41"/>
    <p:sldId id="33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Thomas" initials="JT" lastIdx="1" clrIdx="0">
    <p:extLst>
      <p:ext uri="{19B8F6BF-5375-455C-9EA6-DF929625EA0E}">
        <p15:presenceInfo xmlns:p15="http://schemas.microsoft.com/office/powerpoint/2012/main" userId="01e47e8c5936b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1403" autoAdjust="0"/>
  </p:normalViewPr>
  <p:slideViewPr>
    <p:cSldViewPr snapToGrid="0">
      <p:cViewPr varScale="1">
        <p:scale>
          <a:sx n="74" d="100"/>
          <a:sy n="74" d="100"/>
        </p:scale>
        <p:origin x="77"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377684443053"/>
          <c:y val="0.10262081443120417"/>
          <c:w val="0.42495342619490628"/>
          <c:h val="0.80891870777450814"/>
        </c:manualLayout>
      </c:layout>
      <c:pieChart>
        <c:varyColors val="1"/>
        <c:ser>
          <c:idx val="0"/>
          <c:order val="0"/>
          <c:tx>
            <c:strRef>
              <c:f>Sheet1!$B$1</c:f>
              <c:strCache>
                <c:ptCount val="1"/>
                <c:pt idx="0">
                  <c:v>% of pop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32-4AAE-9F2A-2D4EFDF188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32-4AAE-9F2A-2D4EFDF188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32-4AAE-9F2A-2D4EFDF188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32-4AAE-9F2A-2D4EFDF188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32-4AAE-9F2A-2D4EFDF188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32-4AAE-9F2A-2D4EFDF1881A}"/>
              </c:ext>
            </c:extLst>
          </c:dPt>
          <c:dLbls>
            <c:dLbl>
              <c:idx val="0"/>
              <c:layout>
                <c:manualLayout>
                  <c:x val="1.2967984615293011E-2"/>
                  <c:y val="6.9603072012559214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8BBA383F-A113-4492-9026-03DAFEBBA353}" type="CATEGORYNAME">
                      <a:rPr lang="en-US" smtClean="0">
                        <a:solidFill>
                          <a:schemeClr val="tx1"/>
                        </a:solidFill>
                      </a:rPr>
                      <a:pPr>
                        <a:defRPr sz="2400" b="1">
                          <a:solidFill>
                            <a:schemeClr val="bg1"/>
                          </a:solidFill>
                        </a:defRPr>
                      </a:pPr>
                      <a:t>[CATEGORY NAME]</a:t>
                    </a:fld>
                    <a:r>
                      <a:rPr lang="en-US" baseline="0" dirty="0">
                        <a:solidFill>
                          <a:schemeClr val="tx1"/>
                        </a:solidFill>
                      </a:rPr>
                      <a:t> (hundreds of different insurance companies,) </a:t>
                    </a:r>
                    <a:fld id="{1EDAE634-5841-44EF-B2E8-6645474D7BED}" type="VALUE">
                      <a:rPr lang="en-US" baseline="0">
                        <a:solidFill>
                          <a:schemeClr val="tx1"/>
                        </a:solidFill>
                      </a:rPr>
                      <a:pPr>
                        <a:defRPr sz="2400" b="1">
                          <a:solidFill>
                            <a:schemeClr val="bg1"/>
                          </a:solidFill>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32-4AAE-9F2A-2D4EFDF1881A}"/>
                </c:ext>
              </c:extLst>
            </c:dLbl>
            <c:dLbl>
              <c:idx val="1"/>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155225418388139"/>
                      <c:h val="5.8768799391993871E-2"/>
                    </c:manualLayout>
                  </c15:layout>
                </c:ext>
                <c:ext xmlns:c16="http://schemas.microsoft.com/office/drawing/2014/chart" uri="{C3380CC4-5D6E-409C-BE32-E72D297353CC}">
                  <c16:uniqueId val="{00000003-6532-4AAE-9F2A-2D4EFDF1881A}"/>
                </c:ext>
              </c:extLst>
            </c:dLbl>
            <c:dLbl>
              <c:idx val="3"/>
              <c:layout>
                <c:manualLayout>
                  <c:x val="1.7977396023729875E-2"/>
                  <c:y val="-8.4962019821498161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018362228470787"/>
                      <c:h val="0.20296482512913408"/>
                    </c:manualLayout>
                  </c15:layout>
                </c:ext>
                <c:ext xmlns:c16="http://schemas.microsoft.com/office/drawing/2014/chart" uri="{C3380CC4-5D6E-409C-BE32-E72D297353CC}">
                  <c16:uniqueId val="{00000007-6532-4AAE-9F2A-2D4EFDF1881A}"/>
                </c:ext>
              </c:extLst>
            </c:dLbl>
            <c:dLbl>
              <c:idx val="4"/>
              <c:layout>
                <c:manualLayout>
                  <c:x val="1.2420657594890925E-2"/>
                  <c:y val="-1.733804997669676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32-4AAE-9F2A-2D4EFDF1881A}"/>
                </c:ext>
              </c:extLst>
            </c:dLbl>
            <c:dLbl>
              <c:idx val="5"/>
              <c:layout>
                <c:manualLayout>
                  <c:x val="-0.10594177588557106"/>
                  <c:y val="-3.33895906287561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32-4AAE-9F2A-2D4EFDF1881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Employer</c:v>
                </c:pt>
                <c:pt idx="1">
                  <c:v>Medi-Cal</c:v>
                </c:pt>
                <c:pt idx="2">
                  <c:v>Medicare</c:v>
                </c:pt>
                <c:pt idx="3">
                  <c:v>Individual market/ Covered California</c:v>
                </c:pt>
                <c:pt idx="4">
                  <c:v>Uninsured</c:v>
                </c:pt>
                <c:pt idx="5">
                  <c:v>Military</c:v>
                </c:pt>
              </c:strCache>
            </c:strRef>
          </c:cat>
          <c:val>
            <c:numRef>
              <c:f>Sheet1!$B$2:$B$7</c:f>
              <c:numCache>
                <c:formatCode>0%</c:formatCode>
                <c:ptCount val="6"/>
                <c:pt idx="0">
                  <c:v>0.47</c:v>
                </c:pt>
                <c:pt idx="1">
                  <c:v>0.26500000000000001</c:v>
                </c:pt>
                <c:pt idx="2">
                  <c:v>0.11700000000000001</c:v>
                </c:pt>
                <c:pt idx="3">
                  <c:v>7.0000000000000007E-2</c:v>
                </c:pt>
                <c:pt idx="4">
                  <c:v>7.0000000000000007E-2</c:v>
                </c:pt>
                <c:pt idx="5">
                  <c:v>8.0000000000000002E-3</c:v>
                </c:pt>
              </c:numCache>
            </c:numRef>
          </c:val>
          <c:extLst>
            <c:ext xmlns:c16="http://schemas.microsoft.com/office/drawing/2014/chart" uri="{C3380CC4-5D6E-409C-BE32-E72D297353CC}">
              <c16:uniqueId val="{0000000C-6532-4AAE-9F2A-2D4EFDF1881A}"/>
            </c:ext>
          </c:extLst>
        </c:ser>
        <c:dLbls>
          <c:showLegendKey val="0"/>
          <c:showVal val="0"/>
          <c:showCatName val="0"/>
          <c:showSerName val="0"/>
          <c:showPercent val="0"/>
          <c:showBubbleSize val="0"/>
          <c:showLeaderLines val="1"/>
        </c:dLbls>
        <c:firstSliceAng val="19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3727936307469"/>
          <c:y val="5.7744146902549573E-2"/>
          <c:w val="0.75738206732659563"/>
          <c:h val="0.82921792536531591"/>
        </c:manualLayout>
      </c:layout>
      <c:lineChart>
        <c:grouping val="standard"/>
        <c:varyColors val="0"/>
        <c:ser>
          <c:idx val="0"/>
          <c:order val="0"/>
          <c:tx>
            <c:strRef>
              <c:f>Sheet1!$B$1</c:f>
              <c:strCache>
                <c:ptCount val="1"/>
                <c:pt idx="0">
                  <c:v>Canada</c:v>
                </c:pt>
              </c:strCache>
            </c:strRef>
          </c:tx>
          <c:spPr>
            <a:ln w="28575" cap="rnd">
              <a:solidFill>
                <a:schemeClr val="accent1"/>
              </a:solidFill>
              <a:round/>
            </a:ln>
            <a:effectLst>
              <a:outerShdw blurRad="50800" dist="38100" dir="2700000" algn="tl" rotWithShape="0">
                <a:prstClr val="black">
                  <a:alpha val="40000"/>
                </a:prstClr>
              </a:outerShdw>
            </a:effectLst>
          </c:spPr>
          <c:marker>
            <c:symbol val="none"/>
          </c:marker>
          <c:cat>
            <c:strRef>
              <c:f>Sheet1!$A$2:$A$64</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Sheet1!$B$2:$B$64</c:f>
              <c:numCache>
                <c:formatCode>General</c:formatCode>
                <c:ptCount val="63"/>
                <c:pt idx="20">
                  <c:v>75.099999999999994</c:v>
                </c:pt>
                <c:pt idx="21">
                  <c:v>75.5</c:v>
                </c:pt>
                <c:pt idx="22">
                  <c:v>75.7</c:v>
                </c:pt>
                <c:pt idx="23">
                  <c:v>76.099999999999994</c:v>
                </c:pt>
                <c:pt idx="24">
                  <c:v>76.400000000000006</c:v>
                </c:pt>
                <c:pt idx="25">
                  <c:v>76.400000000000006</c:v>
                </c:pt>
                <c:pt idx="26">
                  <c:v>76.5</c:v>
                </c:pt>
                <c:pt idx="27">
                  <c:v>76.8</c:v>
                </c:pt>
                <c:pt idx="28">
                  <c:v>76.900000000000006</c:v>
                </c:pt>
                <c:pt idx="29">
                  <c:v>77.2</c:v>
                </c:pt>
                <c:pt idx="30">
                  <c:v>77.5</c:v>
                </c:pt>
                <c:pt idx="31">
                  <c:v>77.7</c:v>
                </c:pt>
                <c:pt idx="32">
                  <c:v>77.900000000000006</c:v>
                </c:pt>
                <c:pt idx="33">
                  <c:v>77.8</c:v>
                </c:pt>
                <c:pt idx="34">
                  <c:v>78</c:v>
                </c:pt>
                <c:pt idx="35">
                  <c:v>78.099999999999994</c:v>
                </c:pt>
                <c:pt idx="36">
                  <c:v>78.3</c:v>
                </c:pt>
                <c:pt idx="37">
                  <c:v>78.5</c:v>
                </c:pt>
                <c:pt idx="38">
                  <c:v>78.7</c:v>
                </c:pt>
                <c:pt idx="39">
                  <c:v>78.900000000000006</c:v>
                </c:pt>
                <c:pt idx="40">
                  <c:v>79.3</c:v>
                </c:pt>
                <c:pt idx="41">
                  <c:v>79.5</c:v>
                </c:pt>
                <c:pt idx="42">
                  <c:v>79.599999999999994</c:v>
                </c:pt>
                <c:pt idx="43">
                  <c:v>79.8</c:v>
                </c:pt>
                <c:pt idx="44">
                  <c:v>80.099999999999994</c:v>
                </c:pt>
                <c:pt idx="45">
                  <c:v>80.2</c:v>
                </c:pt>
                <c:pt idx="46">
                  <c:v>80.7</c:v>
                </c:pt>
                <c:pt idx="47">
                  <c:v>80.7</c:v>
                </c:pt>
                <c:pt idx="48">
                  <c:v>80.8</c:v>
                </c:pt>
                <c:pt idx="49">
                  <c:v>81.2</c:v>
                </c:pt>
                <c:pt idx="50">
                  <c:v>81.400000000000006</c:v>
                </c:pt>
                <c:pt idx="51">
                  <c:v>81.599999999999994</c:v>
                </c:pt>
                <c:pt idx="52">
                  <c:v>81.8</c:v>
                </c:pt>
                <c:pt idx="53">
                  <c:v>81.8</c:v>
                </c:pt>
                <c:pt idx="54">
                  <c:v>81.900000000000006</c:v>
                </c:pt>
                <c:pt idx="55">
                  <c:v>81.900000000000006</c:v>
                </c:pt>
                <c:pt idx="56">
                  <c:v>82</c:v>
                </c:pt>
                <c:pt idx="57">
                  <c:v>81.900000000000006</c:v>
                </c:pt>
                <c:pt idx="58">
                  <c:v>81.900000000000006</c:v>
                </c:pt>
                <c:pt idx="59">
                  <c:v>82.3</c:v>
                </c:pt>
                <c:pt idx="60">
                  <c:v>81.7</c:v>
                </c:pt>
                <c:pt idx="61">
                  <c:v>81.599999999999994</c:v>
                </c:pt>
              </c:numCache>
            </c:numRef>
          </c:val>
          <c:smooth val="0"/>
          <c:extLst>
            <c:ext xmlns:c16="http://schemas.microsoft.com/office/drawing/2014/chart" uri="{C3380CC4-5D6E-409C-BE32-E72D297353CC}">
              <c16:uniqueId val="{00000000-A1AD-594A-85F5-7CEA7E0CEDDC}"/>
            </c:ext>
          </c:extLst>
        </c:ser>
        <c:ser>
          <c:idx val="1"/>
          <c:order val="1"/>
          <c:tx>
            <c:strRef>
              <c:f>Sheet1!$C$1</c:f>
              <c:strCache>
                <c:ptCount val="1"/>
                <c:pt idx="0">
                  <c:v>France</c:v>
                </c:pt>
              </c:strCache>
            </c:strRef>
          </c:tx>
          <c:spPr>
            <a:ln w="28575" cap="rnd">
              <a:solidFill>
                <a:schemeClr val="accent5"/>
              </a:solidFill>
              <a:round/>
            </a:ln>
            <a:effectLst>
              <a:outerShdw blurRad="50800" dist="38100" dir="2700000" algn="tl" rotWithShape="0">
                <a:prstClr val="black">
                  <a:alpha val="40000"/>
                </a:prstClr>
              </a:outerShdw>
            </a:effectLst>
          </c:spPr>
          <c:marker>
            <c:symbol val="none"/>
          </c:marker>
          <c:cat>
            <c:strRef>
              <c:f>Sheet1!$A$2:$A$64</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Sheet1!$C$2:$C$64</c:f>
              <c:numCache>
                <c:formatCode>General</c:formatCode>
                <c:ptCount val="63"/>
                <c:pt idx="0">
                  <c:v>70.3</c:v>
                </c:pt>
                <c:pt idx="1">
                  <c:v>71</c:v>
                </c:pt>
                <c:pt idx="2">
                  <c:v>70.5</c:v>
                </c:pt>
                <c:pt idx="3">
                  <c:v>70.5</c:v>
                </c:pt>
                <c:pt idx="4">
                  <c:v>71.400000000000006</c:v>
                </c:pt>
                <c:pt idx="5">
                  <c:v>71.3</c:v>
                </c:pt>
                <c:pt idx="6">
                  <c:v>71.5</c:v>
                </c:pt>
                <c:pt idx="7">
                  <c:v>71.5</c:v>
                </c:pt>
                <c:pt idx="8">
                  <c:v>71.5</c:v>
                </c:pt>
                <c:pt idx="9">
                  <c:v>71.3</c:v>
                </c:pt>
                <c:pt idx="10">
                  <c:v>72.2</c:v>
                </c:pt>
                <c:pt idx="11">
                  <c:v>72.099999999999994</c:v>
                </c:pt>
                <c:pt idx="12">
                  <c:v>72.400000000000006</c:v>
                </c:pt>
                <c:pt idx="13">
                  <c:v>72.5</c:v>
                </c:pt>
                <c:pt idx="14">
                  <c:v>72.8</c:v>
                </c:pt>
                <c:pt idx="15">
                  <c:v>73</c:v>
                </c:pt>
                <c:pt idx="16">
                  <c:v>73.2</c:v>
                </c:pt>
                <c:pt idx="17">
                  <c:v>73.8</c:v>
                </c:pt>
                <c:pt idx="18">
                  <c:v>73.900000000000006</c:v>
                </c:pt>
                <c:pt idx="19">
                  <c:v>74.2</c:v>
                </c:pt>
                <c:pt idx="20">
                  <c:v>74.3</c:v>
                </c:pt>
                <c:pt idx="21">
                  <c:v>74.5</c:v>
                </c:pt>
                <c:pt idx="22">
                  <c:v>74.8</c:v>
                </c:pt>
                <c:pt idx="23">
                  <c:v>74.8</c:v>
                </c:pt>
                <c:pt idx="24">
                  <c:v>75.3</c:v>
                </c:pt>
                <c:pt idx="25">
                  <c:v>75.400000000000006</c:v>
                </c:pt>
                <c:pt idx="26">
                  <c:v>75.7</c:v>
                </c:pt>
                <c:pt idx="27">
                  <c:v>76.3</c:v>
                </c:pt>
                <c:pt idx="28">
                  <c:v>76.599999999999994</c:v>
                </c:pt>
                <c:pt idx="29">
                  <c:v>76.7</c:v>
                </c:pt>
                <c:pt idx="30">
                  <c:v>77</c:v>
                </c:pt>
                <c:pt idx="31">
                  <c:v>77.2</c:v>
                </c:pt>
                <c:pt idx="32">
                  <c:v>77.5</c:v>
                </c:pt>
                <c:pt idx="33">
                  <c:v>77.5</c:v>
                </c:pt>
                <c:pt idx="34">
                  <c:v>78</c:v>
                </c:pt>
                <c:pt idx="35">
                  <c:v>78.099999999999994</c:v>
                </c:pt>
                <c:pt idx="36">
                  <c:v>78.2</c:v>
                </c:pt>
                <c:pt idx="37">
                  <c:v>78.599999999999994</c:v>
                </c:pt>
                <c:pt idx="38">
                  <c:v>78.8</c:v>
                </c:pt>
                <c:pt idx="39">
                  <c:v>78.900000000000006</c:v>
                </c:pt>
                <c:pt idx="40">
                  <c:v>79.2</c:v>
                </c:pt>
                <c:pt idx="41">
                  <c:v>79.3</c:v>
                </c:pt>
                <c:pt idx="42">
                  <c:v>79.400000000000006</c:v>
                </c:pt>
                <c:pt idx="43">
                  <c:v>79.3</c:v>
                </c:pt>
                <c:pt idx="44">
                  <c:v>80.400000000000006</c:v>
                </c:pt>
                <c:pt idx="45">
                  <c:v>80.400000000000006</c:v>
                </c:pt>
                <c:pt idx="46">
                  <c:v>81</c:v>
                </c:pt>
                <c:pt idx="47">
                  <c:v>81.3</c:v>
                </c:pt>
                <c:pt idx="48">
                  <c:v>81.400000000000006</c:v>
                </c:pt>
                <c:pt idx="49">
                  <c:v>81.599999999999994</c:v>
                </c:pt>
                <c:pt idx="50">
                  <c:v>81.900000000000006</c:v>
                </c:pt>
                <c:pt idx="51">
                  <c:v>82.3</c:v>
                </c:pt>
                <c:pt idx="52">
                  <c:v>82.1</c:v>
                </c:pt>
                <c:pt idx="53">
                  <c:v>82.4</c:v>
                </c:pt>
                <c:pt idx="54">
                  <c:v>82.9</c:v>
                </c:pt>
                <c:pt idx="55">
                  <c:v>82.4</c:v>
                </c:pt>
                <c:pt idx="56">
                  <c:v>82.7</c:v>
                </c:pt>
                <c:pt idx="57">
                  <c:v>82.7</c:v>
                </c:pt>
                <c:pt idx="58">
                  <c:v>82.8</c:v>
                </c:pt>
                <c:pt idx="59">
                  <c:v>83</c:v>
                </c:pt>
                <c:pt idx="60">
                  <c:v>82.3</c:v>
                </c:pt>
                <c:pt idx="61">
                  <c:v>82.4</c:v>
                </c:pt>
                <c:pt idx="62">
                  <c:v>82.3</c:v>
                </c:pt>
              </c:numCache>
            </c:numRef>
          </c:val>
          <c:smooth val="0"/>
          <c:extLst>
            <c:ext xmlns:c16="http://schemas.microsoft.com/office/drawing/2014/chart" uri="{C3380CC4-5D6E-409C-BE32-E72D297353CC}">
              <c16:uniqueId val="{00000001-A1AD-594A-85F5-7CEA7E0CEDDC}"/>
            </c:ext>
          </c:extLst>
        </c:ser>
        <c:ser>
          <c:idx val="2"/>
          <c:order val="2"/>
          <c:tx>
            <c:strRef>
              <c:f>Sheet1!$D$1</c:f>
              <c:strCache>
                <c:ptCount val="1"/>
                <c:pt idx="0">
                  <c:v>Germany</c:v>
                </c:pt>
              </c:strCache>
            </c:strRef>
          </c:tx>
          <c:spPr>
            <a:ln w="28575" cap="rnd">
              <a:solidFill>
                <a:schemeClr val="accent3"/>
              </a:solidFill>
              <a:round/>
            </a:ln>
            <a:effectLst>
              <a:outerShdw blurRad="50800" dist="38100" dir="2700000" algn="tl" rotWithShape="0">
                <a:prstClr val="black">
                  <a:alpha val="40000"/>
                </a:prstClr>
              </a:outerShdw>
            </a:effectLst>
          </c:spPr>
          <c:marker>
            <c:symbol val="none"/>
          </c:marker>
          <c:cat>
            <c:strRef>
              <c:f>Sheet1!$A$2:$A$64</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Sheet1!$D$2:$D$64</c:f>
              <c:numCache>
                <c:formatCode>General</c:formatCode>
                <c:ptCount val="63"/>
                <c:pt idx="0">
                  <c:v>69.099999999999994</c:v>
                </c:pt>
                <c:pt idx="1">
                  <c:v>69.7</c:v>
                </c:pt>
                <c:pt idx="2">
                  <c:v>69.900000000000006</c:v>
                </c:pt>
                <c:pt idx="3">
                  <c:v>70</c:v>
                </c:pt>
                <c:pt idx="4">
                  <c:v>70.599999999999994</c:v>
                </c:pt>
                <c:pt idx="5">
                  <c:v>70.5</c:v>
                </c:pt>
                <c:pt idx="6">
                  <c:v>70.599999999999994</c:v>
                </c:pt>
                <c:pt idx="7">
                  <c:v>70.900000000000006</c:v>
                </c:pt>
                <c:pt idx="8">
                  <c:v>70.5</c:v>
                </c:pt>
                <c:pt idx="9">
                  <c:v>70.3</c:v>
                </c:pt>
                <c:pt idx="10">
                  <c:v>70.599999999999994</c:v>
                </c:pt>
                <c:pt idx="11">
                  <c:v>70.8</c:v>
                </c:pt>
                <c:pt idx="12">
                  <c:v>71</c:v>
                </c:pt>
                <c:pt idx="13">
                  <c:v>71.3</c:v>
                </c:pt>
                <c:pt idx="14">
                  <c:v>71.5</c:v>
                </c:pt>
                <c:pt idx="15">
                  <c:v>71.400000000000006</c:v>
                </c:pt>
                <c:pt idx="16">
                  <c:v>71.8</c:v>
                </c:pt>
                <c:pt idx="17">
                  <c:v>72.5</c:v>
                </c:pt>
                <c:pt idx="18">
                  <c:v>72.400000000000006</c:v>
                </c:pt>
                <c:pt idx="19">
                  <c:v>72.8</c:v>
                </c:pt>
                <c:pt idx="20">
                  <c:v>72.900000000000006</c:v>
                </c:pt>
                <c:pt idx="21">
                  <c:v>73.2</c:v>
                </c:pt>
                <c:pt idx="22">
                  <c:v>73.5</c:v>
                </c:pt>
                <c:pt idx="23">
                  <c:v>73.8</c:v>
                </c:pt>
                <c:pt idx="24">
                  <c:v>74.3</c:v>
                </c:pt>
                <c:pt idx="25">
                  <c:v>75.099999999999994</c:v>
                </c:pt>
                <c:pt idx="26">
                  <c:v>75.3</c:v>
                </c:pt>
                <c:pt idx="27">
                  <c:v>75.8</c:v>
                </c:pt>
                <c:pt idx="28">
                  <c:v>76</c:v>
                </c:pt>
                <c:pt idx="29">
                  <c:v>76.099999999999994</c:v>
                </c:pt>
                <c:pt idx="30">
                  <c:v>77.400000000000006</c:v>
                </c:pt>
                <c:pt idx="31">
                  <c:v>75.7</c:v>
                </c:pt>
                <c:pt idx="32">
                  <c:v>76.2</c:v>
                </c:pt>
                <c:pt idx="33">
                  <c:v>76.2</c:v>
                </c:pt>
                <c:pt idx="34">
                  <c:v>76.599999999999994</c:v>
                </c:pt>
                <c:pt idx="35">
                  <c:v>76.7</c:v>
                </c:pt>
                <c:pt idx="36">
                  <c:v>77</c:v>
                </c:pt>
                <c:pt idx="37">
                  <c:v>77.400000000000006</c:v>
                </c:pt>
                <c:pt idx="38">
                  <c:v>77.8</c:v>
                </c:pt>
                <c:pt idx="39">
                  <c:v>78</c:v>
                </c:pt>
                <c:pt idx="40">
                  <c:v>78.3</c:v>
                </c:pt>
                <c:pt idx="41">
                  <c:v>78.599999999999994</c:v>
                </c:pt>
                <c:pt idx="42">
                  <c:v>78.599999999999994</c:v>
                </c:pt>
                <c:pt idx="43">
                  <c:v>78.599999999999994</c:v>
                </c:pt>
                <c:pt idx="44">
                  <c:v>79.3</c:v>
                </c:pt>
                <c:pt idx="45">
                  <c:v>79.400000000000006</c:v>
                </c:pt>
                <c:pt idx="46">
                  <c:v>79.900000000000006</c:v>
                </c:pt>
                <c:pt idx="47">
                  <c:v>80.099999999999994</c:v>
                </c:pt>
                <c:pt idx="48">
                  <c:v>80.2</c:v>
                </c:pt>
                <c:pt idx="49">
                  <c:v>80.3</c:v>
                </c:pt>
                <c:pt idx="50">
                  <c:v>80.5</c:v>
                </c:pt>
                <c:pt idx="51">
                  <c:v>80.599999999999994</c:v>
                </c:pt>
                <c:pt idx="52">
                  <c:v>80.7</c:v>
                </c:pt>
                <c:pt idx="53">
                  <c:v>80.599999999999994</c:v>
                </c:pt>
                <c:pt idx="54">
                  <c:v>81.2</c:v>
                </c:pt>
                <c:pt idx="55">
                  <c:v>80.7</c:v>
                </c:pt>
                <c:pt idx="56">
                  <c:v>81</c:v>
                </c:pt>
                <c:pt idx="57">
                  <c:v>81.099999999999994</c:v>
                </c:pt>
                <c:pt idx="58">
                  <c:v>81</c:v>
                </c:pt>
                <c:pt idx="59">
                  <c:v>81.3</c:v>
                </c:pt>
                <c:pt idx="60">
                  <c:v>81.099999999999994</c:v>
                </c:pt>
                <c:pt idx="61">
                  <c:v>80.8</c:v>
                </c:pt>
                <c:pt idx="62">
                  <c:v>80.7</c:v>
                </c:pt>
              </c:numCache>
            </c:numRef>
          </c:val>
          <c:smooth val="0"/>
          <c:extLst>
            <c:ext xmlns:c16="http://schemas.microsoft.com/office/drawing/2014/chart" uri="{C3380CC4-5D6E-409C-BE32-E72D297353CC}">
              <c16:uniqueId val="{00000002-A1AD-594A-85F5-7CEA7E0CEDDC}"/>
            </c:ext>
          </c:extLst>
        </c:ser>
        <c:ser>
          <c:idx val="3"/>
          <c:order val="3"/>
          <c:tx>
            <c:strRef>
              <c:f>Sheet1!$E$1</c:f>
              <c:strCache>
                <c:ptCount val="1"/>
                <c:pt idx="0">
                  <c:v>United Kingdom</c:v>
                </c:pt>
              </c:strCache>
            </c:strRef>
          </c:tx>
          <c:spPr>
            <a:ln w="28575" cap="rnd">
              <a:solidFill>
                <a:schemeClr val="accent4"/>
              </a:solidFill>
              <a:round/>
            </a:ln>
            <a:effectLst>
              <a:outerShdw blurRad="50800" dist="38100" dir="2700000" algn="tl" rotWithShape="0">
                <a:prstClr val="black">
                  <a:alpha val="40000"/>
                </a:prstClr>
              </a:outerShdw>
            </a:effectLst>
          </c:spPr>
          <c:marker>
            <c:symbol val="none"/>
          </c:marker>
          <c:cat>
            <c:strRef>
              <c:f>Sheet1!$A$2:$A$64</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Sheet1!$E$2:$E$64</c:f>
              <c:numCache>
                <c:formatCode>General</c:formatCode>
                <c:ptCount val="63"/>
                <c:pt idx="20">
                  <c:v>73.599999999999994</c:v>
                </c:pt>
                <c:pt idx="21">
                  <c:v>73.900000000000006</c:v>
                </c:pt>
                <c:pt idx="22">
                  <c:v>74</c:v>
                </c:pt>
                <c:pt idx="23">
                  <c:v>74.3</c:v>
                </c:pt>
                <c:pt idx="24">
                  <c:v>74.599999999999994</c:v>
                </c:pt>
                <c:pt idx="25">
                  <c:v>74.5</c:v>
                </c:pt>
                <c:pt idx="26">
                  <c:v>74.8</c:v>
                </c:pt>
                <c:pt idx="27">
                  <c:v>75.099999999999994</c:v>
                </c:pt>
                <c:pt idx="28">
                  <c:v>75.2</c:v>
                </c:pt>
                <c:pt idx="29">
                  <c:v>75.400000000000006</c:v>
                </c:pt>
                <c:pt idx="30">
                  <c:v>75.7</c:v>
                </c:pt>
                <c:pt idx="31">
                  <c:v>75.900000000000006</c:v>
                </c:pt>
                <c:pt idx="32">
                  <c:v>76.2</c:v>
                </c:pt>
                <c:pt idx="33">
                  <c:v>76.099999999999994</c:v>
                </c:pt>
                <c:pt idx="34">
                  <c:v>76.7</c:v>
                </c:pt>
                <c:pt idx="35">
                  <c:v>76.599999999999994</c:v>
                </c:pt>
                <c:pt idx="36">
                  <c:v>76.8</c:v>
                </c:pt>
                <c:pt idx="37">
                  <c:v>77</c:v>
                </c:pt>
                <c:pt idx="38">
                  <c:v>77.2</c:v>
                </c:pt>
                <c:pt idx="39">
                  <c:v>77.400000000000006</c:v>
                </c:pt>
                <c:pt idx="40">
                  <c:v>77.8</c:v>
                </c:pt>
                <c:pt idx="41">
                  <c:v>78</c:v>
                </c:pt>
                <c:pt idx="42">
                  <c:v>78.2</c:v>
                </c:pt>
                <c:pt idx="43">
                  <c:v>78.3</c:v>
                </c:pt>
                <c:pt idx="44">
                  <c:v>78.8</c:v>
                </c:pt>
                <c:pt idx="45">
                  <c:v>79</c:v>
                </c:pt>
                <c:pt idx="46">
                  <c:v>79.3</c:v>
                </c:pt>
                <c:pt idx="47">
                  <c:v>79.5</c:v>
                </c:pt>
                <c:pt idx="48">
                  <c:v>79.599999999999994</c:v>
                </c:pt>
                <c:pt idx="49">
                  <c:v>80.099999999999994</c:v>
                </c:pt>
                <c:pt idx="50">
                  <c:v>80.400000000000006</c:v>
                </c:pt>
                <c:pt idx="51">
                  <c:v>80.7</c:v>
                </c:pt>
                <c:pt idx="52">
                  <c:v>80.8</c:v>
                </c:pt>
                <c:pt idx="53">
                  <c:v>80.900000000000006</c:v>
                </c:pt>
                <c:pt idx="54">
                  <c:v>81.099999999999994</c:v>
                </c:pt>
                <c:pt idx="55">
                  <c:v>80.900000000000006</c:v>
                </c:pt>
                <c:pt idx="56">
                  <c:v>81</c:v>
                </c:pt>
                <c:pt idx="57">
                  <c:v>81.099999999999994</c:v>
                </c:pt>
                <c:pt idx="58">
                  <c:v>81.099999999999994</c:v>
                </c:pt>
                <c:pt idx="59">
                  <c:v>81.400000000000006</c:v>
                </c:pt>
                <c:pt idx="60">
                  <c:v>80.400000000000006</c:v>
                </c:pt>
              </c:numCache>
            </c:numRef>
          </c:val>
          <c:smooth val="0"/>
          <c:extLst>
            <c:ext xmlns:c16="http://schemas.microsoft.com/office/drawing/2014/chart" uri="{C3380CC4-5D6E-409C-BE32-E72D297353CC}">
              <c16:uniqueId val="{00000003-A1AD-594A-85F5-7CEA7E0CEDDC}"/>
            </c:ext>
          </c:extLst>
        </c:ser>
        <c:ser>
          <c:idx val="4"/>
          <c:order val="4"/>
          <c:tx>
            <c:strRef>
              <c:f>Sheet1!$F$1</c:f>
              <c:strCache>
                <c:ptCount val="1"/>
                <c:pt idx="0">
                  <c:v>United States</c:v>
                </c:pt>
              </c:strCache>
            </c:strRef>
          </c:tx>
          <c:spPr>
            <a:ln w="76200" cap="rnd">
              <a:solidFill>
                <a:schemeClr val="accent2"/>
              </a:solidFill>
              <a:round/>
            </a:ln>
            <a:effectLst>
              <a:outerShdw blurRad="50800" dist="38100" dir="2700000" algn="tl" rotWithShape="0">
                <a:prstClr val="black">
                  <a:alpha val="40000"/>
                </a:prstClr>
              </a:outerShdw>
            </a:effectLst>
          </c:spPr>
          <c:marker>
            <c:symbol val="none"/>
          </c:marker>
          <c:cat>
            <c:strRef>
              <c:f>Sheet1!$A$2:$A$64</c:f>
              <c:strCach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strCache>
            </c:strRef>
          </c:cat>
          <c:val>
            <c:numRef>
              <c:f>Sheet1!$F$2:$F$64</c:f>
              <c:numCache>
                <c:formatCode>General</c:formatCode>
                <c:ptCount val="63"/>
                <c:pt idx="0">
                  <c:v>69.7</c:v>
                </c:pt>
                <c:pt idx="1">
                  <c:v>70.2</c:v>
                </c:pt>
                <c:pt idx="2">
                  <c:v>70.099999999999994</c:v>
                </c:pt>
                <c:pt idx="3">
                  <c:v>69.900000000000006</c:v>
                </c:pt>
                <c:pt idx="4">
                  <c:v>70.2</c:v>
                </c:pt>
                <c:pt idx="5">
                  <c:v>70.2</c:v>
                </c:pt>
                <c:pt idx="6">
                  <c:v>70.2</c:v>
                </c:pt>
                <c:pt idx="7">
                  <c:v>70.5</c:v>
                </c:pt>
                <c:pt idx="8">
                  <c:v>70.2</c:v>
                </c:pt>
                <c:pt idx="9">
                  <c:v>70.5</c:v>
                </c:pt>
                <c:pt idx="10">
                  <c:v>70.8</c:v>
                </c:pt>
                <c:pt idx="11">
                  <c:v>71.099999999999994</c:v>
                </c:pt>
                <c:pt idx="12">
                  <c:v>71.2</c:v>
                </c:pt>
                <c:pt idx="13">
                  <c:v>71.400000000000006</c:v>
                </c:pt>
                <c:pt idx="14">
                  <c:v>72</c:v>
                </c:pt>
                <c:pt idx="15">
                  <c:v>72.599999999999994</c:v>
                </c:pt>
                <c:pt idx="16">
                  <c:v>72.900000000000006</c:v>
                </c:pt>
                <c:pt idx="17">
                  <c:v>73.3</c:v>
                </c:pt>
                <c:pt idx="18">
                  <c:v>73.5</c:v>
                </c:pt>
                <c:pt idx="19">
                  <c:v>73.900000000000006</c:v>
                </c:pt>
                <c:pt idx="20">
                  <c:v>73.7</c:v>
                </c:pt>
                <c:pt idx="21">
                  <c:v>74.099999999999994</c:v>
                </c:pt>
                <c:pt idx="22">
                  <c:v>74.5</c:v>
                </c:pt>
                <c:pt idx="23">
                  <c:v>74.599999999999994</c:v>
                </c:pt>
                <c:pt idx="24">
                  <c:v>74.7</c:v>
                </c:pt>
                <c:pt idx="25">
                  <c:v>74.7</c:v>
                </c:pt>
                <c:pt idx="26">
                  <c:v>74.7</c:v>
                </c:pt>
                <c:pt idx="27">
                  <c:v>74.900000000000006</c:v>
                </c:pt>
                <c:pt idx="28">
                  <c:v>74.900000000000006</c:v>
                </c:pt>
                <c:pt idx="29">
                  <c:v>75.099999999999994</c:v>
                </c:pt>
                <c:pt idx="30">
                  <c:v>75.400000000000006</c:v>
                </c:pt>
                <c:pt idx="31">
                  <c:v>75.5</c:v>
                </c:pt>
                <c:pt idx="32">
                  <c:v>75.8</c:v>
                </c:pt>
                <c:pt idx="33">
                  <c:v>75.5</c:v>
                </c:pt>
                <c:pt idx="34">
                  <c:v>75.7</c:v>
                </c:pt>
                <c:pt idx="35">
                  <c:v>75.8</c:v>
                </c:pt>
                <c:pt idx="36">
                  <c:v>76.099999999999994</c:v>
                </c:pt>
                <c:pt idx="37">
                  <c:v>76.5</c:v>
                </c:pt>
                <c:pt idx="38">
                  <c:v>76.7</c:v>
                </c:pt>
                <c:pt idx="39">
                  <c:v>76.7</c:v>
                </c:pt>
                <c:pt idx="40">
                  <c:v>76.8</c:v>
                </c:pt>
                <c:pt idx="41">
                  <c:v>77</c:v>
                </c:pt>
                <c:pt idx="42">
                  <c:v>77</c:v>
                </c:pt>
                <c:pt idx="43">
                  <c:v>77.2</c:v>
                </c:pt>
                <c:pt idx="44">
                  <c:v>77.599999999999994</c:v>
                </c:pt>
                <c:pt idx="45">
                  <c:v>77.599999999999994</c:v>
                </c:pt>
                <c:pt idx="46">
                  <c:v>77.8</c:v>
                </c:pt>
                <c:pt idx="47">
                  <c:v>78.099999999999994</c:v>
                </c:pt>
                <c:pt idx="48">
                  <c:v>78.2</c:v>
                </c:pt>
                <c:pt idx="49">
                  <c:v>78.5</c:v>
                </c:pt>
                <c:pt idx="50">
                  <c:v>78.7</c:v>
                </c:pt>
                <c:pt idx="51">
                  <c:v>78.7</c:v>
                </c:pt>
                <c:pt idx="52">
                  <c:v>78.8</c:v>
                </c:pt>
                <c:pt idx="53">
                  <c:v>78.8</c:v>
                </c:pt>
                <c:pt idx="54">
                  <c:v>78.900000000000006</c:v>
                </c:pt>
                <c:pt idx="55">
                  <c:v>78.7</c:v>
                </c:pt>
                <c:pt idx="56">
                  <c:v>78.7</c:v>
                </c:pt>
                <c:pt idx="57">
                  <c:v>78.599999999999994</c:v>
                </c:pt>
                <c:pt idx="58">
                  <c:v>78.7</c:v>
                </c:pt>
                <c:pt idx="59">
                  <c:v>78.8</c:v>
                </c:pt>
                <c:pt idx="60">
                  <c:v>77</c:v>
                </c:pt>
                <c:pt idx="61">
                  <c:v>76.400000000000006</c:v>
                </c:pt>
              </c:numCache>
            </c:numRef>
          </c:val>
          <c:smooth val="0"/>
          <c:extLst>
            <c:ext xmlns:c16="http://schemas.microsoft.com/office/drawing/2014/chart" uri="{C3380CC4-5D6E-409C-BE32-E72D297353CC}">
              <c16:uniqueId val="{00000004-A1AD-594A-85F5-7CEA7E0CEDDC}"/>
            </c:ext>
          </c:extLst>
        </c:ser>
        <c:dLbls>
          <c:showLegendKey val="0"/>
          <c:showVal val="0"/>
          <c:showCatName val="0"/>
          <c:showSerName val="0"/>
          <c:showPercent val="0"/>
          <c:showBubbleSize val="0"/>
        </c:dLbls>
        <c:smooth val="0"/>
        <c:axId val="429061568"/>
        <c:axId val="429062744"/>
      </c:lineChart>
      <c:catAx>
        <c:axId val="429061568"/>
        <c:scaling>
          <c:orientation val="minMax"/>
        </c:scaling>
        <c:delete val="0"/>
        <c:axPos val="b"/>
        <c:numFmt formatCode="General" sourceLinked="1"/>
        <c:majorTickMark val="none"/>
        <c:minorTickMark val="none"/>
        <c:tickLblPos val="low"/>
        <c:spPr>
          <a:solidFill>
            <a:srgbClr val="FFFF00"/>
          </a:solid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429062744"/>
        <c:crossesAt val="68"/>
        <c:auto val="1"/>
        <c:lblAlgn val="ctr"/>
        <c:lblOffset val="0"/>
        <c:tickLblSkip val="10"/>
        <c:tickMarkSkip val="5"/>
        <c:noMultiLvlLbl val="0"/>
      </c:catAx>
      <c:valAx>
        <c:axId val="429062744"/>
        <c:scaling>
          <c:orientation val="minMax"/>
          <c:max val="85"/>
          <c:min val="68"/>
        </c:scaling>
        <c:delete val="0"/>
        <c:axPos val="l"/>
        <c:majorGridlines>
          <c:spPr>
            <a:ln w="9525" cap="flat" cmpd="sng" algn="ctr">
              <a:solidFill>
                <a:schemeClr val="bg1"/>
              </a:solidFill>
              <a:prstDash val="sysDot"/>
              <a:round/>
            </a:ln>
            <a:effectLst/>
          </c:spPr>
        </c:majorGridlines>
        <c:numFmt formatCode="General" sourceLinked="1"/>
        <c:majorTickMark val="none"/>
        <c:minorTickMark val="none"/>
        <c:tickLblPos val="nextTo"/>
        <c:spPr>
          <a:solidFill>
            <a:schemeClr val="tx1"/>
          </a:solid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29061568"/>
        <c:crossesAt val="1"/>
        <c:crossBetween val="between"/>
        <c:majorUnit val="5"/>
      </c:valAx>
      <c:spPr>
        <a:solidFill>
          <a:schemeClr val="bg1"/>
        </a:solidFill>
        <a:ln>
          <a:noFill/>
        </a:ln>
        <a:effectLst/>
      </c:spPr>
    </c:plotArea>
    <c:legend>
      <c:legendPos val="l"/>
      <c:layout>
        <c:manualLayout>
          <c:xMode val="edge"/>
          <c:yMode val="edge"/>
          <c:x val="0.22549097714106034"/>
          <c:y val="7.0965256089994086E-2"/>
          <c:w val="0.2013301124980198"/>
          <c:h val="0.3834600612237139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20000"/>
        <a:lumOff val="80000"/>
      </a:schemeClr>
    </a:solidFill>
    <a:ln>
      <a:solidFill>
        <a:schemeClr val="tx1"/>
      </a:solid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"Had to change way of life
 to pay medical bills"</c:v>
                </c:pt>
                <c:pt idx="1">
                  <c:v>"Contacted by collection agency 
for unpaid medical bills"</c:v>
                </c:pt>
                <c:pt idx="2">
                  <c:v>"Medical bills/debt 
being paid over time"</c:v>
                </c:pt>
                <c:pt idx="3">
                  <c:v>"Had problems paying or 
unable to pay medical bills"</c:v>
                </c:pt>
                <c:pt idx="4">
                  <c:v>Any medical bill 
or debt problem</c:v>
                </c:pt>
              </c:strCache>
            </c:strRef>
          </c:cat>
          <c:val>
            <c:numRef>
              <c:f>Sheet1!$B$2:$B$6</c:f>
              <c:numCache>
                <c:formatCode>0%</c:formatCode>
                <c:ptCount val="5"/>
                <c:pt idx="0">
                  <c:v>0.15</c:v>
                </c:pt>
                <c:pt idx="1">
                  <c:v>0.23</c:v>
                </c:pt>
                <c:pt idx="2">
                  <c:v>0.25</c:v>
                </c:pt>
                <c:pt idx="3">
                  <c:v>0.3</c:v>
                </c:pt>
                <c:pt idx="4">
                  <c:v>0.42</c:v>
                </c:pt>
              </c:numCache>
            </c:numRef>
          </c:val>
          <c:extLst>
            <c:ext xmlns:c16="http://schemas.microsoft.com/office/drawing/2014/chart" uri="{C3380CC4-5D6E-409C-BE32-E72D297353CC}">
              <c16:uniqueId val="{00000000-8114-5B42-9547-A45A1A40D440}"/>
            </c:ext>
          </c:extLst>
        </c:ser>
        <c:dLbls>
          <c:showLegendKey val="0"/>
          <c:showVal val="0"/>
          <c:showCatName val="0"/>
          <c:showSerName val="0"/>
          <c:showPercent val="0"/>
          <c:showBubbleSize val="0"/>
        </c:dLbls>
        <c:gapWidth val="36"/>
        <c:axId val="430052968"/>
        <c:axId val="430055712"/>
      </c:barChart>
      <c:catAx>
        <c:axId val="430052968"/>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30055712"/>
        <c:crosses val="autoZero"/>
        <c:auto val="1"/>
        <c:lblAlgn val="ctr"/>
        <c:lblOffset val="100"/>
        <c:noMultiLvlLbl val="0"/>
      </c:catAx>
      <c:valAx>
        <c:axId val="430055712"/>
        <c:scaling>
          <c:orientation val="minMax"/>
          <c:max val="0.43"/>
          <c:min val="0"/>
        </c:scaling>
        <c:delete val="1"/>
        <c:axPos val="b"/>
        <c:numFmt formatCode="0%" sourceLinked="1"/>
        <c:majorTickMark val="none"/>
        <c:minorTickMark val="none"/>
        <c:tickLblPos val="nextTo"/>
        <c:crossAx val="430052968"/>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5564229225477"/>
          <c:y val="3.4492404881082683E-2"/>
          <c:w val="0.78844002484864195"/>
          <c:h val="0.85473981690137713"/>
        </c:manualLayout>
      </c:layout>
      <c:barChart>
        <c:barDir val="col"/>
        <c:grouping val="clustered"/>
        <c:varyColors val="0"/>
        <c:ser>
          <c:idx val="0"/>
          <c:order val="0"/>
          <c:tx>
            <c:strRef>
              <c:f>'For-Profit'!$C$204</c:f>
              <c:strCache>
                <c:ptCount val="1"/>
                <c:pt idx="0">
                  <c:v>Global healthcare private equity deals (billions)</c:v>
                </c:pt>
              </c:strCache>
            </c:strRef>
          </c:tx>
          <c:spPr>
            <a:solidFill>
              <a:schemeClr val="accent2"/>
            </a:solidFill>
            <a:ln>
              <a:solidFill>
                <a:schemeClr val="bg1"/>
              </a:solidFill>
            </a:ln>
            <a:effectLst>
              <a:outerShdw blurRad="57150" dist="19050" dir="5400000" algn="ctr" rotWithShape="0">
                <a:srgbClr val="000000">
                  <a:alpha val="63000"/>
                </a:srgbClr>
              </a:outerShdw>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4F-DB4D-9308-2B64075C207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4F-DB4D-9308-2B64075C207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F-DB4D-9308-2B64075C2077}"/>
                </c:ext>
              </c:extLst>
            </c:dLbl>
            <c:dLbl>
              <c:idx val="7"/>
              <c:layout>
                <c:manualLayout>
                  <c:x val="-8.8565812999856553E-17"/>
                  <c:y val="0.10022302784058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4F-DB4D-9308-2B64075C2077}"/>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F-DB4D-9308-2B64075C2077}"/>
                </c:ext>
              </c:extLst>
            </c:dLbl>
            <c:dLbl>
              <c:idx val="9"/>
              <c:layout>
                <c:manualLayout>
                  <c:x val="0"/>
                  <c:y val="9.2674450214028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F-DB4D-9308-2B64075C2077}"/>
                </c:ext>
              </c:extLst>
            </c:dLbl>
            <c:dLbl>
              <c:idx val="12"/>
              <c:layout>
                <c:manualLayout>
                  <c:x val="0"/>
                  <c:y val="9.80166990645077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4F-DB4D-9308-2B64075C2077}"/>
                </c:ext>
              </c:extLst>
            </c:dLbl>
            <c:spPr>
              <a:noFill/>
              <a:ln>
                <a:noFill/>
              </a:ln>
              <a:effectLst/>
            </c:spPr>
            <c:txPr>
              <a:bodyPr rot="-5400000" spcFirstLastPara="1" vertOverflow="ellipsis"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'For-Profit'!$B$205:$B$226</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'For-Profit'!$C$205:$C$226</c:f>
              <c:numCache>
                <c:formatCode>General</c:formatCode>
                <c:ptCount val="22"/>
                <c:pt idx="0">
                  <c:v>2</c:v>
                </c:pt>
                <c:pt idx="1">
                  <c:v>6</c:v>
                </c:pt>
                <c:pt idx="2">
                  <c:v>6</c:v>
                </c:pt>
                <c:pt idx="3">
                  <c:v>21</c:v>
                </c:pt>
                <c:pt idx="4">
                  <c:v>18</c:v>
                </c:pt>
                <c:pt idx="5">
                  <c:v>77</c:v>
                </c:pt>
                <c:pt idx="6">
                  <c:v>47</c:v>
                </c:pt>
                <c:pt idx="7">
                  <c:v>17</c:v>
                </c:pt>
                <c:pt idx="8">
                  <c:v>6</c:v>
                </c:pt>
                <c:pt idx="9">
                  <c:v>15</c:v>
                </c:pt>
                <c:pt idx="10">
                  <c:v>30</c:v>
                </c:pt>
                <c:pt idx="11">
                  <c:v>21</c:v>
                </c:pt>
                <c:pt idx="12">
                  <c:v>16</c:v>
                </c:pt>
                <c:pt idx="13">
                  <c:v>30</c:v>
                </c:pt>
                <c:pt idx="14">
                  <c:v>23</c:v>
                </c:pt>
                <c:pt idx="15">
                  <c:v>36</c:v>
                </c:pt>
                <c:pt idx="16">
                  <c:v>43</c:v>
                </c:pt>
                <c:pt idx="17">
                  <c:v>64</c:v>
                </c:pt>
                <c:pt idx="18">
                  <c:v>79</c:v>
                </c:pt>
                <c:pt idx="19">
                  <c:v>66</c:v>
                </c:pt>
                <c:pt idx="20">
                  <c:v>151</c:v>
                </c:pt>
                <c:pt idx="21">
                  <c:v>89</c:v>
                </c:pt>
              </c:numCache>
            </c:numRef>
          </c:val>
          <c:extLst>
            <c:ext xmlns:c16="http://schemas.microsoft.com/office/drawing/2014/chart" uri="{C3380CC4-5D6E-409C-BE32-E72D297353CC}">
              <c16:uniqueId val="{00000000-F45B-5D43-BCB9-5A72497C36D9}"/>
            </c:ext>
          </c:extLst>
        </c:ser>
        <c:dLbls>
          <c:dLblPos val="outEnd"/>
          <c:showLegendKey val="0"/>
          <c:showVal val="1"/>
          <c:showCatName val="0"/>
          <c:showSerName val="0"/>
          <c:showPercent val="0"/>
          <c:showBubbleSize val="0"/>
        </c:dLbls>
        <c:gapWidth val="23"/>
        <c:overlap val="-24"/>
        <c:axId val="431204688"/>
        <c:axId val="431209392"/>
      </c:barChart>
      <c:catAx>
        <c:axId val="431204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schemeClr>
                </a:solidFill>
                <a:latin typeface="+mn-lt"/>
                <a:ea typeface="+mn-ea"/>
                <a:cs typeface="+mn-cs"/>
              </a:defRPr>
            </a:pPr>
            <a:endParaRPr lang="en-US"/>
          </a:p>
        </c:txPr>
        <c:crossAx val="431209392"/>
        <c:crosses val="autoZero"/>
        <c:auto val="1"/>
        <c:lblAlgn val="ctr"/>
        <c:lblOffset val="0"/>
        <c:tickLblSkip val="2"/>
        <c:noMultiLvlLbl val="0"/>
      </c:catAx>
      <c:valAx>
        <c:axId val="431209392"/>
        <c:scaling>
          <c:orientation val="minMax"/>
        </c:scaling>
        <c:delete val="1"/>
        <c:axPos val="l"/>
        <c:majorGridlines>
          <c:spPr>
            <a:ln w="9525" cap="flat" cmpd="sng" algn="ctr">
              <a:solidFill>
                <a:schemeClr val="bg1"/>
              </a:solidFill>
              <a:prstDash val="sysDot"/>
              <a:round/>
            </a:ln>
            <a:effectLst/>
          </c:spPr>
        </c:majorGridlines>
        <c:title>
          <c:tx>
            <c:rich>
              <a:bodyPr rot="0" spcFirstLastPara="1" vertOverflow="ellipsis" wrap="square" anchor="ctr" anchorCtr="1"/>
              <a:lstStyle/>
              <a:p>
                <a:pPr>
                  <a:defRPr sz="2400" b="0" i="0" u="none" strike="noStrike" kern="1200" baseline="0">
                    <a:solidFill>
                      <a:schemeClr val="tx1"/>
                    </a:solidFill>
                    <a:latin typeface="+mn-lt"/>
                    <a:ea typeface="+mn-ea"/>
                    <a:cs typeface="+mn-cs"/>
                  </a:defRPr>
                </a:pPr>
                <a:r>
                  <a:rPr lang="en-US" sz="2400" baseline="0" dirty="0">
                    <a:solidFill>
                      <a:srgbClr val="C00000"/>
                    </a:solidFill>
                    <a:latin typeface="Times New Roman" panose="02020603050405020304" pitchFamily="18" charset="0"/>
                    <a:cs typeface="Times New Roman" panose="02020603050405020304" pitchFamily="18" charset="0"/>
                  </a:rPr>
                  <a:t>Billions of US Dollars</a:t>
                </a:r>
              </a:p>
            </c:rich>
          </c:tx>
          <c:layout>
            <c:manualLayout>
              <c:xMode val="edge"/>
              <c:yMode val="edge"/>
              <c:x val="1.5269143727409324E-2"/>
              <c:y val="0.46470009755153302"/>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431204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2005208987236E-2"/>
          <c:y val="0.1251417959450124"/>
          <c:w val="0.95161598958202553"/>
          <c:h val="0.7269527518685164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dLbl>
              <c:idx val="0"/>
              <c:spPr>
                <a:solidFill>
                  <a:schemeClr val="lt1"/>
                </a:solidFill>
                <a:ln w="19050" cap="rnd" cmpd="sng" algn="ctr">
                  <a:solidFill>
                    <a:schemeClr val="accent1"/>
                  </a:solidFill>
                  <a:prstDash val="solid"/>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D8D-4EEE-83F9-DD5561B53E59}"/>
                </c:ext>
              </c:extLst>
            </c:dLbl>
            <c:dLbl>
              <c:idx val="1"/>
              <c:spPr>
                <a:solidFill>
                  <a:schemeClr val="lt1"/>
                </a:solidFill>
                <a:ln w="19050" cap="rnd" cmpd="sng" algn="ctr">
                  <a:solidFill>
                    <a:schemeClr val="dk1"/>
                  </a:solidFill>
                  <a:prstDash val="solid"/>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D8D-4EEE-83F9-DD5561B53E59}"/>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Not-for-Profit</c:v>
                </c:pt>
                <c:pt idx="1">
                  <c:v>For-Profit</c:v>
                </c:pt>
              </c:strCache>
            </c:strRef>
          </c:cat>
          <c:val>
            <c:numRef>
              <c:f>Sheet1!$B$2:$B$3</c:f>
              <c:numCache>
                <c:formatCode>0.0%</c:formatCode>
                <c:ptCount val="2"/>
                <c:pt idx="0">
                  <c:v>0.125</c:v>
                </c:pt>
                <c:pt idx="1">
                  <c:v>0.311</c:v>
                </c:pt>
              </c:numCache>
            </c:numRef>
          </c:val>
          <c:extLst>
            <c:ext xmlns:c16="http://schemas.microsoft.com/office/drawing/2014/chart" uri="{C3380CC4-5D6E-409C-BE32-E72D297353CC}">
              <c16:uniqueId val="{00000000-2064-204D-ABBF-49AA1DD1B3ED}"/>
            </c:ext>
          </c:extLst>
        </c:ser>
        <c:dLbls>
          <c:showLegendKey val="0"/>
          <c:showVal val="0"/>
          <c:showCatName val="0"/>
          <c:showSerName val="0"/>
          <c:showPercent val="0"/>
          <c:showBubbleSize val="0"/>
        </c:dLbls>
        <c:gapWidth val="61"/>
        <c:overlap val="-27"/>
        <c:axId val="429060000"/>
        <c:axId val="429061176"/>
      </c:barChart>
      <c:catAx>
        <c:axId val="42906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29061176"/>
        <c:crosses val="autoZero"/>
        <c:auto val="1"/>
        <c:lblAlgn val="ctr"/>
        <c:lblOffset val="100"/>
        <c:noMultiLvlLbl val="0"/>
      </c:catAx>
      <c:valAx>
        <c:axId val="429061176"/>
        <c:scaling>
          <c:orientation val="minMax"/>
          <c:max val="0.32"/>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29060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9C1A-89AB-4A1E-B88E-2801CECA621D}"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7CEB4-4A8B-4BDB-9BA0-82D8E6E0F487}" type="slidenum">
              <a:rPr lang="en-US" smtClean="0"/>
              <a:t>‹#›</a:t>
            </a:fld>
            <a:endParaRPr lang="en-US"/>
          </a:p>
        </p:txBody>
      </p:sp>
    </p:spTree>
    <p:extLst>
      <p:ext uri="{BB962C8B-B14F-4D97-AF65-F5344CB8AC3E}">
        <p14:creationId xmlns:p14="http://schemas.microsoft.com/office/powerpoint/2010/main" val="202923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witter.com/intent/tweet?url=http%3A%2F%2Fwww.forbes.com%2Fsites%2Fbrucejapsen%2F2017%2F08%2F13%2Fdoctors-coming-around-to-single-payer-healthcare%2F&amp;text=more%20than%20half%20of%20U.S.%20physicians%20support%20a%20single%20payer%20healthcare%20system%20with%2042%25%20%E2%80%9Cstrongly%E2%80%9D%20in%20favo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how many of these goas are we achieving today?   Definitely not universal or equitable, but definitely effective and affordable FOR SOME.  Why for some and not others?  Quality of insurance .</a:t>
            </a:r>
          </a:p>
        </p:txBody>
      </p:sp>
      <p:sp>
        <p:nvSpPr>
          <p:cNvPr id="4" name="Slide Number Placeholder 3"/>
          <p:cNvSpPr>
            <a:spLocks noGrp="1"/>
          </p:cNvSpPr>
          <p:nvPr>
            <p:ph type="sldNum" sz="quarter" idx="5"/>
          </p:nvPr>
        </p:nvSpPr>
        <p:spPr/>
        <p:txBody>
          <a:bodyPr/>
          <a:lstStyle/>
          <a:p>
            <a:fld id="{19D7CEB4-4A8B-4BDB-9BA0-82D8E6E0F487}" type="slidenum">
              <a:rPr lang="en-US" smtClean="0"/>
              <a:t>5</a:t>
            </a:fld>
            <a:endParaRPr lang="en-US"/>
          </a:p>
        </p:txBody>
      </p:sp>
    </p:spTree>
    <p:extLst>
      <p:ext uri="{BB962C8B-B14F-4D97-AF65-F5344CB8AC3E}">
        <p14:creationId xmlns:p14="http://schemas.microsoft.com/office/powerpoint/2010/main" val="38312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Times New Roman" panose="02020603050405020304" pitchFamily="18" charset="0"/>
                <a:cs typeface="Times New Roman" panose="02020603050405020304" pitchFamily="18" charset="0"/>
              </a:rPr>
              <a:t>(1 Merritt Hawkins survey.)</a:t>
            </a:r>
            <a:r>
              <a:rPr lang="en-US" sz="12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 </a:t>
            </a:r>
            <a:r>
              <a:rPr lang="en-US" sz="1200" b="0" i="0"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with 42% “strongly” in favor</a:t>
            </a:r>
            <a:r>
              <a:rPr lang="en-US" sz="1200" b="0" i="0" dirty="0">
                <a:effectLst/>
                <a:latin typeface="Times New Roman" panose="02020603050405020304" pitchFamily="18" charset="0"/>
                <a:cs typeface="Times New Roman" panose="02020603050405020304" pitchFamily="18" charset="0"/>
              </a:rPr>
              <a:t> and another 14% "somewhat" supportive. </a:t>
            </a:r>
          </a:p>
          <a:p>
            <a:r>
              <a:rPr lang="en-US" dirty="0"/>
              <a:t>2</a:t>
            </a:r>
            <a:r>
              <a:rPr lang="en-US" sz="1200" dirty="0">
                <a:latin typeface="Times New Roman" panose="02020603050405020304" pitchFamily="18" charset="0"/>
                <a:cs typeface="Times New Roman" panose="02020603050405020304" pitchFamily="18" charset="0"/>
              </a:rPr>
              <a:t>coverage from a unified health care financing system.</a:t>
            </a:r>
          </a:p>
          <a:p>
            <a:r>
              <a:rPr lang="en-US" sz="1200" dirty="0">
                <a:latin typeface="Times New Roman" panose="02020603050405020304" pitchFamily="18" charset="0"/>
                <a:cs typeface="Times New Roman" panose="02020603050405020304" pitchFamily="18" charset="0"/>
              </a:rPr>
              <a:t>3</a:t>
            </a:r>
            <a:r>
              <a:rPr lang="en-US" sz="1200" b="0" i="0" dirty="0">
                <a:effectLst/>
                <a:latin typeface="Times New Roman" panose="02020603050405020304" pitchFamily="18" charset="0"/>
                <a:cs typeface="Times New Roman" panose="02020603050405020304" pitchFamily="18" charset="0"/>
              </a:rPr>
              <a:t>“guaranteed health insurance coverage” from  4 </a:t>
            </a:r>
            <a:r>
              <a:rPr lang="en-US" sz="1200" dirty="0">
                <a:latin typeface="Times New Roman" panose="02020603050405020304" pitchFamily="18" charset="0"/>
                <a:cs typeface="Times New Roman" panose="02020603050405020304" pitchFamily="18" charset="0"/>
              </a:rPr>
              <a:t>now paying for expensive insurance policies for employees </a:t>
            </a:r>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33</a:t>
            </a:fld>
            <a:endParaRPr lang="en-US"/>
          </a:p>
        </p:txBody>
      </p:sp>
    </p:spTree>
    <p:extLst>
      <p:ext uri="{BB962C8B-B14F-4D97-AF65-F5344CB8AC3E}">
        <p14:creationId xmlns:p14="http://schemas.microsoft.com/office/powerpoint/2010/main" val="38423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Learn about the situation in the U.S. and how healthcare is paid for and provided in other  countries. Stay informed about what other states are proposing and the legislation being proposed at the national level.  Subscribe to Health Justice Monitor (hjm.net) and Kaiser Family Foundation newsletter (KFF.org)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2) about the reality of our 	current healthcare financing system and alternatives.  Remind them that other countries have radically changed how they finance health care and that this has resulted in a better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3) to reduce corporate influence on elections and profiteering from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4) who make equitable, efficient, high-quality healthcare a 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5) such as HCA-CA, PNHP, CARA, Common Cause to receive information  and to achieve change</a:t>
            </a:r>
          </a:p>
          <a:p>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40</a:t>
            </a:fld>
            <a:endParaRPr lang="en-US"/>
          </a:p>
        </p:txBody>
      </p:sp>
    </p:spTree>
    <p:extLst>
      <p:ext uri="{BB962C8B-B14F-4D97-AF65-F5344CB8AC3E}">
        <p14:creationId xmlns:p14="http://schemas.microsoft.com/office/powerpoint/2010/main" val="89859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is 3.22 times higher</a:t>
            </a:r>
          </a:p>
        </p:txBody>
      </p:sp>
      <p:sp>
        <p:nvSpPr>
          <p:cNvPr id="4" name="Slide Number Placeholder 3"/>
          <p:cNvSpPr>
            <a:spLocks noGrp="1"/>
          </p:cNvSpPr>
          <p:nvPr>
            <p:ph type="sldNum" sz="quarter" idx="5"/>
          </p:nvPr>
        </p:nvSpPr>
        <p:spPr/>
        <p:txBody>
          <a:bodyPr/>
          <a:lstStyle/>
          <a:p>
            <a:fld id="{19D7CEB4-4A8B-4BDB-9BA0-82D8E6E0F487}" type="slidenum">
              <a:rPr lang="en-US" smtClean="0"/>
              <a:t>13</a:t>
            </a:fld>
            <a:endParaRPr lang="en-US"/>
          </a:p>
        </p:txBody>
      </p:sp>
    </p:spTree>
    <p:extLst>
      <p:ext uri="{BB962C8B-B14F-4D97-AF65-F5344CB8AC3E}">
        <p14:creationId xmlns:p14="http://schemas.microsoft.com/office/powerpoint/2010/main" val="244616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16</a:t>
            </a:fld>
            <a:endParaRPr lang="en-US"/>
          </a:p>
        </p:txBody>
      </p:sp>
    </p:spTree>
    <p:extLst>
      <p:ext uri="{BB962C8B-B14F-4D97-AF65-F5344CB8AC3E}">
        <p14:creationId xmlns:p14="http://schemas.microsoft.com/office/powerpoint/2010/main" val="382798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3E77E-4254-4955-8A2E-6B7CC6CB54F8}" type="slidenum">
              <a:rPr lang="en-US" smtClean="0"/>
              <a:t>22</a:t>
            </a:fld>
            <a:endParaRPr lang="en-US"/>
          </a:p>
        </p:txBody>
      </p:sp>
    </p:spTree>
    <p:extLst>
      <p:ext uri="{BB962C8B-B14F-4D97-AF65-F5344CB8AC3E}">
        <p14:creationId xmlns:p14="http://schemas.microsoft.com/office/powerpoint/2010/main" val="266312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D7CEB4-4A8B-4BDB-9BA0-82D8E6E0F487}" type="slidenum">
              <a:rPr lang="en-US" smtClean="0"/>
              <a:t>23</a:t>
            </a:fld>
            <a:endParaRPr lang="en-US"/>
          </a:p>
        </p:txBody>
      </p:sp>
    </p:spTree>
    <p:extLst>
      <p:ext uri="{BB962C8B-B14F-4D97-AF65-F5344CB8AC3E}">
        <p14:creationId xmlns:p14="http://schemas.microsoft.com/office/powerpoint/2010/main" val="303433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Providers are paid the same for Traditional Medicare as for Medicare Advantage.  Medicare Advantage investors can get a “cut” of any excess revenue, so…</a:t>
            </a:r>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25</a:t>
            </a:fld>
            <a:endParaRPr lang="en-US"/>
          </a:p>
        </p:txBody>
      </p:sp>
    </p:spTree>
    <p:extLst>
      <p:ext uri="{BB962C8B-B14F-4D97-AF65-F5344CB8AC3E}">
        <p14:creationId xmlns:p14="http://schemas.microsoft.com/office/powerpoint/2010/main" val="40962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chemeClr val="tx1"/>
                </a:solidFill>
                <a:effectLst/>
                <a:latin typeface="Times New Roman" panose="02020603050405020304" pitchFamily="18" charset="0"/>
                <a:cs typeface="Times New Roman" panose="02020603050405020304" pitchFamily="18" charset="0"/>
              </a:rPr>
              <a:t>Medicare pays hospice agencies a daily rate regardless of the number of services provided on a given day, including days when the hospice provides no services</a:t>
            </a:r>
            <a:br>
              <a:rPr lang="en-US" sz="1100" b="0" i="0" dirty="0">
                <a:solidFill>
                  <a:schemeClr val="tx1"/>
                </a:solidFill>
                <a:effectLst/>
                <a:latin typeface="Times New Roman" panose="02020603050405020304" pitchFamily="18"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26</a:t>
            </a:fld>
            <a:endParaRPr lang="en-US"/>
          </a:p>
        </p:txBody>
      </p:sp>
    </p:spTree>
    <p:extLst>
      <p:ext uri="{BB962C8B-B14F-4D97-AF65-F5344CB8AC3E}">
        <p14:creationId xmlns:p14="http://schemas.microsoft.com/office/powerpoint/2010/main" val="246778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Administrative costs add up </a:t>
            </a:r>
            <a:r>
              <a:rPr lang="en-US" sz="105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27</a:t>
            </a:fld>
            <a:endParaRPr lang="en-US"/>
          </a:p>
        </p:txBody>
      </p:sp>
    </p:spTree>
    <p:extLst>
      <p:ext uri="{BB962C8B-B14F-4D97-AF65-F5344CB8AC3E}">
        <p14:creationId xmlns:p14="http://schemas.microsoft.com/office/powerpoint/2010/main" val="324176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7CEB4-4A8B-4BDB-9BA0-82D8E6E0F487}" type="slidenum">
              <a:rPr lang="en-US" smtClean="0"/>
              <a:t>30</a:t>
            </a:fld>
            <a:endParaRPr lang="en-US"/>
          </a:p>
        </p:txBody>
      </p:sp>
    </p:spTree>
    <p:extLst>
      <p:ext uri="{BB962C8B-B14F-4D97-AF65-F5344CB8AC3E}">
        <p14:creationId xmlns:p14="http://schemas.microsoft.com/office/powerpoint/2010/main" val="77891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434F-A44F-A0B7-4B76-3CF7516E8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F3E-5472-EB87-0413-DDC10390C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69745-6A2B-0E04-D1CC-429B7929E7A1}"/>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7EE44C47-7647-135A-6ED5-EA76C5A78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ECA5D-FEBE-89E0-BECC-3CB8F21DD24E}"/>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402644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2512-ACE4-F4F4-D588-BBF4F58F6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23E86-6EC9-1B8E-A59A-34E940063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7B43-AA97-C2F9-1AFB-C3E8B3EFA845}"/>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8B2765E1-FF98-4F1F-A842-A783288E6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2CBF0-3612-59E3-9509-823D70E80EAD}"/>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167269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CA17F-F16F-063F-E691-5BE02461EC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03E50-28E8-7210-06D1-60B8D1C709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E7342-4C33-E818-7289-E84794CAADED}"/>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146AFB13-EB1B-AC54-1C32-C5A6A0966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9D5C2-F3A1-CE00-B4B7-39AC3526B3BC}"/>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13873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66892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91135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2445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9415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247216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42819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5357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499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8725-78A2-685B-E9F7-05DFD5E7E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19F0F-8FF2-0011-3BB9-C35D55CAC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D8715-BC59-1C29-3D9B-46C1E4CBE4FF}"/>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1D0513C9-E18E-CDCF-C243-00FF60244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F270C-B6C6-DA1A-7F8B-2F6CDEEDB709}"/>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1248386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1629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10407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067785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32408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63FD-4D74-F36A-A08F-31423430E4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A5F4B-525B-EAC0-F078-07E953174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AA570-7444-E0D4-1F51-5B3A33E72FE2}"/>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5FBBFF90-56FD-289C-1E22-C763B0C0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5594D-6618-F4A5-822C-26D6E4C7B38D}"/>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25075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469C-08EC-1058-E9D3-DEB92101C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12730-F513-9BEE-0CF1-F5107113A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56FC15-927E-318A-DC88-B66BA23984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57C556-1048-DDAE-DB29-8EBC79F1657C}"/>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6" name="Footer Placeholder 5">
            <a:extLst>
              <a:ext uri="{FF2B5EF4-FFF2-40B4-BE49-F238E27FC236}">
                <a16:creationId xmlns:a16="http://schemas.microsoft.com/office/drawing/2014/main" id="{377EEC41-FE13-D45C-536C-14DD40F3E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964E9-5578-2047-2FEE-1F11865BC76C}"/>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36394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A284-69E6-77A9-BE90-AD9536310A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865A7-6927-A87E-9A91-CFAEE44C1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0ED25-35EF-7F17-0E79-AEEFAEBD8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F276B-9195-D5F0-B7FE-49EBE4F2B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B2D76-0A82-FFA4-864E-038A760C8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36FA3E-8E98-3A60-A25E-26F98377B5C6}"/>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8" name="Footer Placeholder 7">
            <a:extLst>
              <a:ext uri="{FF2B5EF4-FFF2-40B4-BE49-F238E27FC236}">
                <a16:creationId xmlns:a16="http://schemas.microsoft.com/office/drawing/2014/main" id="{2289BCAE-EEE8-5FF3-EDE9-D72906131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0CCD89-AE3E-92B1-0F22-E020071F273C}"/>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91217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0DCC-3FE3-4F60-7B07-61506199E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F2E708-A4D5-A8E6-1D22-1995B458BD94}"/>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4" name="Footer Placeholder 3">
            <a:extLst>
              <a:ext uri="{FF2B5EF4-FFF2-40B4-BE49-F238E27FC236}">
                <a16:creationId xmlns:a16="http://schemas.microsoft.com/office/drawing/2014/main" id="{17EC2889-380E-6DA9-D13E-9A39994FAE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AE1908-A6C8-BC0F-766F-99D0CE8F19BF}"/>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203688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8E4FA-A07B-7226-952D-30D34BC9B1E4}"/>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3" name="Footer Placeholder 2">
            <a:extLst>
              <a:ext uri="{FF2B5EF4-FFF2-40B4-BE49-F238E27FC236}">
                <a16:creationId xmlns:a16="http://schemas.microsoft.com/office/drawing/2014/main" id="{4378BE6E-4931-3CFC-F1CE-801C565DC3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59A34-BABA-2E85-BECB-CD4FB7A544C5}"/>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185778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1047-DA6C-C61F-0B9C-10E705336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FA78F-63D6-F423-F171-DF380386A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FD036-FBC7-0776-DEB4-39E2C1A59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20B0E-E5CD-73F0-9677-605EC24B249E}"/>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6" name="Footer Placeholder 5">
            <a:extLst>
              <a:ext uri="{FF2B5EF4-FFF2-40B4-BE49-F238E27FC236}">
                <a16:creationId xmlns:a16="http://schemas.microsoft.com/office/drawing/2014/main" id="{7214541C-7A0E-AFFE-3E1B-E97108D42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77FD5-FE04-DE1D-42F6-102045771E31}"/>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359903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61F2-D632-B6EB-3F50-3F74FB4EC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F2FD3C-CC8B-C5D6-D7D7-5E72CE774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5EE884-5403-74BA-C419-4E93ED948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DF955-D470-9BEE-BB20-E6E48B06D942}"/>
              </a:ext>
            </a:extLst>
          </p:cNvPr>
          <p:cNvSpPr>
            <a:spLocks noGrp="1"/>
          </p:cNvSpPr>
          <p:nvPr>
            <p:ph type="dt" sz="half" idx="10"/>
          </p:nvPr>
        </p:nvSpPr>
        <p:spPr/>
        <p:txBody>
          <a:bodyPr/>
          <a:lstStyle/>
          <a:p>
            <a:fld id="{899510E6-6D8F-4A3E-8A7D-245093CCF2C4}" type="datetimeFigureOut">
              <a:rPr lang="en-US" smtClean="0"/>
              <a:t>11/30/2025</a:t>
            </a:fld>
            <a:endParaRPr lang="en-US"/>
          </a:p>
        </p:txBody>
      </p:sp>
      <p:sp>
        <p:nvSpPr>
          <p:cNvPr id="6" name="Footer Placeholder 5">
            <a:extLst>
              <a:ext uri="{FF2B5EF4-FFF2-40B4-BE49-F238E27FC236}">
                <a16:creationId xmlns:a16="http://schemas.microsoft.com/office/drawing/2014/main" id="{1B41482D-435C-A865-DAF4-8F751C9CA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49640-64FA-EEAC-B55D-032688299627}"/>
              </a:ext>
            </a:extLst>
          </p:cNvPr>
          <p:cNvSpPr>
            <a:spLocks noGrp="1"/>
          </p:cNvSpPr>
          <p:nvPr>
            <p:ph type="sldNum" sz="quarter" idx="12"/>
          </p:nvPr>
        </p:nvSpPr>
        <p:spPr/>
        <p:txBody>
          <a:bodyPr/>
          <a:lstStyle/>
          <a:p>
            <a:fld id="{178D0100-7B51-44E3-B6A2-751F6690349B}" type="slidenum">
              <a:rPr lang="en-US" smtClean="0"/>
              <a:t>‹#›</a:t>
            </a:fld>
            <a:endParaRPr lang="en-US"/>
          </a:p>
        </p:txBody>
      </p:sp>
    </p:spTree>
    <p:extLst>
      <p:ext uri="{BB962C8B-B14F-4D97-AF65-F5344CB8AC3E}">
        <p14:creationId xmlns:p14="http://schemas.microsoft.com/office/powerpoint/2010/main" val="78666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0B7AE-49B1-959C-6178-C2629E55E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AEC25-D7AE-89E8-D4E7-0F69BEE1DB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92D20-A971-48BE-7FC4-87225410B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510E6-6D8F-4A3E-8A7D-245093CCF2C4}" type="datetimeFigureOut">
              <a:rPr lang="en-US" smtClean="0"/>
              <a:t>11/30/2025</a:t>
            </a:fld>
            <a:endParaRPr lang="en-US"/>
          </a:p>
        </p:txBody>
      </p:sp>
      <p:sp>
        <p:nvSpPr>
          <p:cNvPr id="5" name="Footer Placeholder 4">
            <a:extLst>
              <a:ext uri="{FF2B5EF4-FFF2-40B4-BE49-F238E27FC236}">
                <a16:creationId xmlns:a16="http://schemas.microsoft.com/office/drawing/2014/main" id="{22811B68-7386-C37B-258B-B52CC114A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1C2FA-1CEC-8EE1-8C07-AC7F729CC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D0100-7B51-44E3-B6A2-751F6690349B}" type="slidenum">
              <a:rPr lang="en-US" smtClean="0"/>
              <a:t>‹#›</a:t>
            </a:fld>
            <a:endParaRPr lang="en-US"/>
          </a:p>
        </p:txBody>
      </p:sp>
    </p:spTree>
    <p:extLst>
      <p:ext uri="{BB962C8B-B14F-4D97-AF65-F5344CB8AC3E}">
        <p14:creationId xmlns:p14="http://schemas.microsoft.com/office/powerpoint/2010/main" val="385130828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713" r:id="rId14"/>
    <p:sldLayoutId id="2147483715" r:id="rId15"/>
    <p:sldLayoutId id="2147483716" r:id="rId16"/>
    <p:sldLayoutId id="2147483718" r:id="rId17"/>
    <p:sldLayoutId id="2147483719" r:id="rId18"/>
    <p:sldLayoutId id="2147483720" r:id="rId19"/>
    <p:sldLayoutId id="2147483721" r:id="rId20"/>
    <p:sldLayoutId id="2147483722" r:id="rId21"/>
    <p:sldLayoutId id="2147483723" r:id="rId22"/>
    <p:sldLayoutId id="214748372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intent/tweet?url=http%3A%2F%2Fwww.forbes.com%2Fsites%2Fbrucejapsen%2F2017%2F08%2F13%2Fdoctors-coming-around-to-single-payer-healthcare%2F&amp;text=more%20than%20half%20of%20U.S.%20physicians%20support%20a%20single%20payer%20healthcare%20system%20with%2042%25%20%E2%80%9Cstrongly%E2%80%9D%20in%20favo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www.ppic.org/content/pubs/other/crosstabs_likelyvoters0517.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 Care for All - California">
            <a:extLst>
              <a:ext uri="{FF2B5EF4-FFF2-40B4-BE49-F238E27FC236}">
                <a16:creationId xmlns:a16="http://schemas.microsoft.com/office/drawing/2014/main" id="{C059089B-D297-5D1A-D05F-DC95891A474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4" y="395112"/>
            <a:ext cx="7143751" cy="2005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608C4B-9AFB-FC6F-A07A-378B0714DEB1}"/>
              </a:ext>
            </a:extLst>
          </p:cNvPr>
          <p:cNvSpPr txBox="1"/>
          <p:nvPr/>
        </p:nvSpPr>
        <p:spPr>
          <a:xfrm>
            <a:off x="981074" y="2628899"/>
            <a:ext cx="8467725" cy="1846659"/>
          </a:xfrm>
          <a:prstGeom prst="rect">
            <a:avLst/>
          </a:prstGeom>
          <a:noFill/>
        </p:spPr>
        <p:txBody>
          <a:bodyPr wrap="square">
            <a:spAutoFit/>
          </a:bodyPr>
          <a:lstStyle/>
          <a:p>
            <a:r>
              <a:rPr lang="en-US" sz="6000" dirty="0">
                <a:latin typeface="Times New Roman" panose="02020603050405020304" pitchFamily="18" charset="0"/>
                <a:cs typeface="Times New Roman" panose="02020603050405020304" pitchFamily="18" charset="0"/>
              </a:rPr>
              <a:t>U.S. Healthcare</a:t>
            </a:r>
          </a:p>
          <a:p>
            <a:r>
              <a:rPr lang="en-US" sz="5400" dirty="0">
                <a:solidFill>
                  <a:srgbClr val="C00000"/>
                </a:solidFill>
                <a:latin typeface="Times New Roman" panose="02020603050405020304" pitchFamily="18" charset="0"/>
                <a:cs typeface="Times New Roman" panose="02020603050405020304" pitchFamily="18" charset="0"/>
              </a:rPr>
              <a:t>Time for Change </a:t>
            </a:r>
            <a:endParaRPr lang="en-US" sz="5400" dirty="0">
              <a:solidFill>
                <a:srgbClr val="C00000"/>
              </a:solidFill>
            </a:endParaRPr>
          </a:p>
        </p:txBody>
      </p:sp>
      <p:sp>
        <p:nvSpPr>
          <p:cNvPr id="6" name="TextBox 5">
            <a:extLst>
              <a:ext uri="{FF2B5EF4-FFF2-40B4-BE49-F238E27FC236}">
                <a16:creationId xmlns:a16="http://schemas.microsoft.com/office/drawing/2014/main" id="{5D5AA635-5D4D-65E5-6059-4ABF6A640EFF}"/>
              </a:ext>
            </a:extLst>
          </p:cNvPr>
          <p:cNvSpPr txBox="1"/>
          <p:nvPr/>
        </p:nvSpPr>
        <p:spPr>
          <a:xfrm>
            <a:off x="6694311" y="5305778"/>
            <a:ext cx="5091288"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Thanks to Jim Kahn, Laurel Lucia, John Cassidy , Charlene Harrington, PNHP and others 	for sharing slide material.  This presentation is dedicated to healthcare champions Pat Snyder and Dan Hodges. </a:t>
            </a:r>
            <a:endParaRPr lang="en-US" dirty="0"/>
          </a:p>
        </p:txBody>
      </p:sp>
    </p:spTree>
    <p:extLst>
      <p:ext uri="{BB962C8B-B14F-4D97-AF65-F5344CB8AC3E}">
        <p14:creationId xmlns:p14="http://schemas.microsoft.com/office/powerpoint/2010/main" val="423199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32E1B-0F09-DD71-14AB-13F30B53BBE7}"/>
              </a:ext>
            </a:extLst>
          </p:cNvPr>
          <p:cNvSpPr txBox="1"/>
          <p:nvPr/>
        </p:nvSpPr>
        <p:spPr>
          <a:xfrm>
            <a:off x="214105" y="89624"/>
            <a:ext cx="11184835" cy="6678751"/>
          </a:xfrm>
          <a:prstGeom prst="rect">
            <a:avLst/>
          </a:prstGeom>
          <a:noFill/>
        </p:spPr>
        <p:txBody>
          <a:bodyPr wrap="square">
            <a:spAutoFit/>
          </a:bodyPr>
          <a:lstStyle/>
          <a:p>
            <a:r>
              <a:rPr lang="en-US" sz="2800" b="1" u="sng" dirty="0">
                <a:solidFill>
                  <a:srgbClr val="C00000"/>
                </a:solidFill>
                <a:latin typeface="Times New Roman" panose="02020603050405020304" pitchFamily="18" charset="0"/>
                <a:cs typeface="Times New Roman" panose="02020603050405020304" pitchFamily="18" charset="0"/>
              </a:rPr>
              <a:t>U.S. Healthcare History (continued) </a:t>
            </a:r>
          </a:p>
          <a:p>
            <a:r>
              <a:rPr lang="en-US" sz="2000" b="1" dirty="0">
                <a:solidFill>
                  <a:srgbClr val="C00000"/>
                </a:solidFill>
                <a:latin typeface="Times New Roman" panose="02020603050405020304" pitchFamily="18" charset="0"/>
                <a:cs typeface="Times New Roman" panose="02020603050405020304" pitchFamily="18" charset="0"/>
              </a:rPr>
              <a:t>2003</a:t>
            </a:r>
            <a:r>
              <a:rPr lang="en-US" sz="2000" b="1" dirty="0">
                <a:latin typeface="Times New Roman" panose="02020603050405020304" pitchFamily="18" charset="0"/>
                <a:cs typeface="Times New Roman" panose="02020603050405020304" pitchFamily="18" charset="0"/>
              </a:rPr>
              <a:t> First Medicare for All Act introduced by John Conyers.  </a:t>
            </a:r>
          </a:p>
          <a:p>
            <a:r>
              <a:rPr lang="en-US" sz="2000" b="1" dirty="0">
                <a:latin typeface="Times New Roman" panose="02020603050405020304" pitchFamily="18" charset="0"/>
                <a:cs typeface="Times New Roman" panose="02020603050405020304" pitchFamily="18" charset="0"/>
              </a:rPr>
              <a:t>George Bush </a:t>
            </a:r>
            <a:r>
              <a:rPr lang="en-US" sz="2000" b="1" u="sng" dirty="0">
                <a:latin typeface="Times New Roman" panose="02020603050405020304" pitchFamily="18" charset="0"/>
                <a:cs typeface="Times New Roman" panose="02020603050405020304" pitchFamily="18" charset="0"/>
              </a:rPr>
              <a:t>promoted corporate involvement </a:t>
            </a:r>
            <a:r>
              <a:rPr lang="en-US" sz="2000" b="1" dirty="0">
                <a:latin typeface="Times New Roman" panose="02020603050405020304" pitchFamily="18" charset="0"/>
                <a:cs typeface="Times New Roman" panose="02020603050405020304" pitchFamily="18" charset="0"/>
              </a:rPr>
              <a:t>in Medicare with </a:t>
            </a:r>
            <a:r>
              <a:rPr lang="en-US" sz="2000" b="1" u="sng" dirty="0">
                <a:latin typeface="Times New Roman" panose="02020603050405020304" pitchFamily="18" charset="0"/>
                <a:cs typeface="Times New Roman" panose="02020603050405020304" pitchFamily="18" charset="0"/>
              </a:rPr>
              <a:t>Medicare Advantage </a:t>
            </a:r>
            <a:r>
              <a:rPr lang="en-US" sz="2000" b="1" dirty="0">
                <a:latin typeface="Times New Roman" panose="02020603050405020304" pitchFamily="18" charset="0"/>
                <a:cs typeface="Times New Roman" panose="02020603050405020304" pitchFamily="18" charset="0"/>
              </a:rPr>
              <a:t>and prohibited Medicare from negotiating drug prices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2010 </a:t>
            </a:r>
            <a:r>
              <a:rPr lang="en-US" sz="2000" b="1" dirty="0">
                <a:latin typeface="Times New Roman" panose="02020603050405020304" pitchFamily="18" charset="0"/>
                <a:cs typeface="Times New Roman" panose="02020603050405020304" pitchFamily="18" charset="0"/>
              </a:rPr>
              <a:t>Affordable Care Act (ACA) attempted to get more people insured.  It </a:t>
            </a:r>
            <a:r>
              <a:rPr lang="en-US" sz="2000" b="1" i="0" dirty="0">
                <a:solidFill>
                  <a:srgbClr val="212121"/>
                </a:solidFill>
                <a:effectLst/>
                <a:latin typeface="Times New Roman" panose="02020603050405020304" pitchFamily="18" charset="0"/>
                <a:cs typeface="Times New Roman" panose="02020603050405020304" pitchFamily="18" charset="0"/>
              </a:rPr>
              <a:t>prohibited coverage denials on the basis of preexisting conditions.  It required coverage of essential benefits. </a:t>
            </a:r>
          </a:p>
          <a:p>
            <a:r>
              <a:rPr lang="en-US" sz="2000" b="1" dirty="0">
                <a:latin typeface="Times New Roman" panose="02020603050405020304" pitchFamily="18" charset="0"/>
                <a:cs typeface="Times New Roman" panose="02020603050405020304" pitchFamily="18" charset="0"/>
              </a:rPr>
              <a:t>Continued high co-pays and deductibles for many.  Individual mandate to get insurance</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2011</a:t>
            </a:r>
            <a:r>
              <a:rPr lang="en-US" sz="2000" b="1" dirty="0">
                <a:latin typeface="Times New Roman" panose="02020603050405020304" pitchFamily="18" charset="0"/>
                <a:cs typeface="Times New Roman" panose="02020603050405020304" pitchFamily="18" charset="0"/>
              </a:rPr>
              <a:t> Vermont passed the first Single Payer Bill. Undermined by lack of funding.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2017 </a:t>
            </a:r>
            <a:r>
              <a:rPr lang="en-US" sz="2000" b="1" dirty="0">
                <a:latin typeface="Times New Roman" panose="02020603050405020304" pitchFamily="18" charset="0"/>
                <a:cs typeface="Times New Roman" panose="02020603050405020304" pitchFamily="18" charset="0"/>
              </a:rPr>
              <a:t>Trump administration repealed the ACA individual mandate</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2024 </a:t>
            </a:r>
            <a:r>
              <a:rPr lang="en-US" sz="2000" b="1" dirty="0">
                <a:latin typeface="Times New Roman" panose="02020603050405020304" pitchFamily="18" charset="0"/>
                <a:cs typeface="Times New Roman" panose="02020603050405020304" pitchFamily="18" charset="0"/>
              </a:rPr>
              <a:t> Profits soared. United Health, the largest conglomerate of private health insurers, had a 11% profit ;  Kaiser increased price of insurance 13% in one year  </a:t>
            </a:r>
          </a:p>
          <a:p>
            <a:endParaRPr lang="en-US" sz="2000" b="1" dirty="0">
              <a:solidFill>
                <a:srgbClr val="C00000"/>
              </a:solidFill>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TODAY  </a:t>
            </a:r>
            <a:r>
              <a:rPr lang="en-US" sz="2000" b="1" dirty="0">
                <a:latin typeface="Times New Roman" panose="02020603050405020304" pitchFamily="18" charset="0"/>
                <a:cs typeface="Times New Roman" panose="02020603050405020304" pitchFamily="18" charset="0"/>
              </a:rPr>
              <a:t>    -75% of MDs work for corporations.</a:t>
            </a:r>
          </a:p>
          <a:p>
            <a:r>
              <a:rPr lang="en-US" sz="2000" b="1" dirty="0">
                <a:latin typeface="Times New Roman" panose="02020603050405020304" pitchFamily="18" charset="0"/>
                <a:cs typeface="Times New Roman" panose="02020603050405020304" pitchFamily="18" charset="0"/>
              </a:rPr>
              <a:t>          -Half of Medicare patients are enrolled in Medicare Advantage plans, increasingly  “for-profit”  </a:t>
            </a:r>
          </a:p>
          <a:p>
            <a:r>
              <a:rPr lang="en-US" sz="2000" b="1" dirty="0">
                <a:latin typeface="Times New Roman" panose="02020603050405020304" pitchFamily="18" charset="0"/>
                <a:cs typeface="Times New Roman" panose="02020603050405020304" pitchFamily="18" charset="0"/>
              </a:rPr>
              <a:t>          -Healthcare costs are the major cause of bankruptcy in the U.S  </a:t>
            </a:r>
          </a:p>
          <a:p>
            <a:r>
              <a:rPr lang="en-US" sz="2000" b="1" dirty="0">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The U.S. ranks 55th in the world for maternal mortality, the worst of any developed nation </a:t>
            </a:r>
          </a:p>
          <a:p>
            <a:r>
              <a:rPr lang="en-US" sz="2000" b="1" dirty="0">
                <a:latin typeface="Times New Roman" panose="02020603050405020304" pitchFamily="18" charset="0"/>
                <a:cs typeface="Times New Roman" panose="02020603050405020304" pitchFamily="18" charset="0"/>
              </a:rPr>
              <a:t>          -Millions in the U.S. have to forgo health care due to costs.</a:t>
            </a:r>
          </a:p>
        </p:txBody>
      </p:sp>
      <p:pic>
        <p:nvPicPr>
          <p:cNvPr id="4" name="Picture 3" descr="Health Care for All - California">
            <a:extLst>
              <a:ext uri="{FF2B5EF4-FFF2-40B4-BE49-F238E27FC236}">
                <a16:creationId xmlns:a16="http://schemas.microsoft.com/office/drawing/2014/main" id="{A3627B8B-3A90-709C-96D2-8257B7409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450" y="156942"/>
            <a:ext cx="1776620" cy="47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1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1228388" cy="1325563"/>
          </a:xfrm>
        </p:spPr>
        <p:txBody>
          <a:bodyPr>
            <a:normAutofit fontScale="90000"/>
          </a:bodyPr>
          <a:lstStyle/>
          <a:p>
            <a:r>
              <a:rPr lang="en-US" sz="3600" dirty="0">
                <a:solidFill>
                  <a:srgbClr val="C00000"/>
                </a:solidFill>
              </a:rPr>
              <a:t>     </a:t>
            </a:r>
            <a:r>
              <a:rPr lang="en-US" sz="3600" dirty="0">
                <a:solidFill>
                  <a:srgbClr val="C00000"/>
                </a:solidFill>
                <a:latin typeface="Times New Roman" panose="02020603050405020304" pitchFamily="18" charset="0"/>
                <a:cs typeface="Times New Roman" panose="02020603050405020304" pitchFamily="18" charset="0"/>
              </a:rPr>
              <a:t>How does the U.S. compare to other countries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Cost of healthcare </a:t>
            </a:r>
            <a:r>
              <a:rPr lang="en-US" sz="3600" dirty="0">
                <a:latin typeface="Times New Roman" panose="02020603050405020304" pitchFamily="18" charset="0"/>
                <a:cs typeface="Times New Roman" panose="02020603050405020304" pitchFamily="18" charset="0"/>
              </a:rPr>
              <a:t>by country per capita (2018 data)</a:t>
            </a:r>
          </a:p>
        </p:txBody>
      </p:sp>
      <p:pic>
        <p:nvPicPr>
          <p:cNvPr id="4" name="Picture 3"/>
          <p:cNvPicPr>
            <a:picLocks noChangeAspect="1"/>
          </p:cNvPicPr>
          <p:nvPr/>
        </p:nvPicPr>
        <p:blipFill>
          <a:blip r:embed="rId2"/>
          <a:srcRect l="-3107" t="-1613" r="-803" b="-1"/>
          <a:stretch/>
        </p:blipFill>
        <p:spPr>
          <a:xfrm>
            <a:off x="592853" y="2059912"/>
            <a:ext cx="10410091" cy="4432962"/>
          </a:xfrm>
          <a:prstGeom prst="rect">
            <a:avLst/>
          </a:prstGeom>
        </p:spPr>
      </p:pic>
      <p:pic>
        <p:nvPicPr>
          <p:cNvPr id="3" name="Picture 2" descr="Health Care for All - California">
            <a:extLst>
              <a:ext uri="{FF2B5EF4-FFF2-40B4-BE49-F238E27FC236}">
                <a16:creationId xmlns:a16="http://schemas.microsoft.com/office/drawing/2014/main" id="{B3F57964-A610-5E72-7D67-31B0FC58396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99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rative costs of medical procedures in different countries in US$.... | Download Scientific ...">
            <a:extLst>
              <a:ext uri="{FF2B5EF4-FFF2-40B4-BE49-F238E27FC236}">
                <a16:creationId xmlns:a16="http://schemas.microsoft.com/office/drawing/2014/main" id="{79F02B37-B383-922C-6D4E-74EB374A5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860" y="914400"/>
            <a:ext cx="9979376" cy="5618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BD0D1F2-358F-FABE-7D90-DC8E550628B3}"/>
              </a:ext>
            </a:extLst>
          </p:cNvPr>
          <p:cNvSpPr>
            <a:spLocks noGrp="1"/>
          </p:cNvSpPr>
          <p:nvPr>
            <p:ph type="title" idx="4294967295"/>
          </p:nvPr>
        </p:nvSpPr>
        <p:spPr>
          <a:xfrm>
            <a:off x="0" y="147638"/>
            <a:ext cx="10515600" cy="1365250"/>
          </a:xfrm>
        </p:spPr>
        <p:txBody>
          <a:bodyPr>
            <a:normAutofit fontScale="90000"/>
          </a:bodyPr>
          <a:lstStyle/>
          <a:p>
            <a:r>
              <a:rPr lang="en-US" dirty="0">
                <a:solidFill>
                  <a:srgbClr val="C00000"/>
                </a:solidFill>
              </a:rPr>
              <a:t>      </a:t>
            </a:r>
            <a:br>
              <a:rPr lang="en-US" dirty="0">
                <a:solidFill>
                  <a:srgbClr val="C00000"/>
                </a:solidFill>
              </a:rPr>
            </a:br>
            <a:r>
              <a:rPr lang="en-US" dirty="0">
                <a:solidFill>
                  <a:srgbClr val="C00000"/>
                </a:solidFill>
              </a:rPr>
              <a:t>	</a:t>
            </a:r>
            <a:r>
              <a:rPr lang="en-US" dirty="0">
                <a:solidFill>
                  <a:srgbClr val="C00000"/>
                </a:solidFill>
                <a:latin typeface="Times New Roman" panose="02020603050405020304" pitchFamily="18" charset="0"/>
                <a:cs typeface="Times New Roman" panose="02020603050405020304" pitchFamily="18" charset="0"/>
              </a:rPr>
              <a:t>2018 costs for different procedures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(CABG is coronary bypass surgery)</a:t>
            </a:r>
          </a:p>
        </p:txBody>
      </p:sp>
      <p:pic>
        <p:nvPicPr>
          <p:cNvPr id="2" name="Picture 1" descr="Health Care for All - California">
            <a:extLst>
              <a:ext uri="{FF2B5EF4-FFF2-40B4-BE49-F238E27FC236}">
                <a16:creationId xmlns:a16="http://schemas.microsoft.com/office/drawing/2014/main" id="{F304888E-2163-E1F0-FA45-2422C4CA3EF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E816-D103-D43E-DA9C-9B29656BE528}"/>
              </a:ext>
            </a:extLst>
          </p:cNvPr>
          <p:cNvSpPr>
            <a:spLocks noGrp="1"/>
          </p:cNvSpPr>
          <p:nvPr>
            <p:ph type="title"/>
          </p:nvPr>
        </p:nvSpPr>
        <p:spPr>
          <a:xfrm>
            <a:off x="144780" y="174979"/>
            <a:ext cx="11209020" cy="1268338"/>
          </a:xfrm>
        </p:spPr>
        <p:txBody>
          <a:bodyPr>
            <a:normAutofit fontScale="90000"/>
          </a:bodyPr>
          <a:lstStyle/>
          <a:p>
            <a:br>
              <a:rPr lang="en-US" sz="3200" b="0" i="0" dirty="0">
                <a:solidFill>
                  <a:schemeClr val="tx1"/>
                </a:solidFill>
                <a:effectLst/>
                <a:latin typeface="Arial" panose="020B0604020202020204" pitchFamily="34" charset="0"/>
              </a:rPr>
            </a:br>
            <a:br>
              <a:rPr lang="en-US" sz="3200" b="0" i="0" dirty="0">
                <a:solidFill>
                  <a:schemeClr val="tx1"/>
                </a:solidFill>
                <a:effectLst/>
                <a:latin typeface="Arial" panose="020B0604020202020204" pitchFamily="34" charset="0"/>
              </a:rPr>
            </a:br>
            <a:r>
              <a:rPr lang="en-US" sz="4000" b="0" i="0" dirty="0">
                <a:solidFill>
                  <a:schemeClr val="tx1"/>
                </a:solidFill>
                <a:effectLst/>
                <a:latin typeface="Times New Roman" panose="02020603050405020304" pitchFamily="18" charset="0"/>
                <a:cs typeface="Times New Roman" panose="02020603050405020304" pitchFamily="18" charset="0"/>
              </a:rPr>
              <a:t>Pharmaceutical Prices in the U.S. vs. Other Countries</a:t>
            </a:r>
            <a:br>
              <a:rPr lang="en-US" sz="4000" dirty="0">
                <a:latin typeface="Times New Roman" panose="02020603050405020304" pitchFamily="18" charset="0"/>
                <a:ea typeface="Calibri" panose="020F0502020204030204" pitchFamily="34" charset="0"/>
                <a:cs typeface="Times New Roman" panose="02020603050405020304" pitchFamily="18" charset="0"/>
              </a:rPr>
            </a:b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US pays at least 3x more than other countries</a:t>
            </a:r>
            <a:b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b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endPar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192F91-445C-AFC7-110C-7D3231829AA3}"/>
              </a:ext>
            </a:extLst>
          </p:cNvPr>
          <p:cNvSpPr>
            <a:spLocks noGrp="1"/>
          </p:cNvSpPr>
          <p:nvPr>
            <p:ph idx="1"/>
          </p:nvPr>
        </p:nvSpPr>
        <p:spPr>
          <a:xfrm>
            <a:off x="524256" y="1083733"/>
            <a:ext cx="11037824" cy="5599289"/>
          </a:xfrm>
        </p:spPr>
        <p:txBody>
          <a:bodyPr>
            <a:normAutofit fontScale="47500" lnSpcReduction="20000"/>
          </a:bodyPr>
          <a:lstStyle/>
          <a:p>
            <a:pPr marL="0" indent="0" algn="l">
              <a:spcAft>
                <a:spcPts val="1200"/>
              </a:spcAft>
              <a:buNone/>
            </a:pPr>
            <a:endParaRPr lang="en-US" sz="3800" u="sng"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a:spcAft>
                <a:spcPts val="1200"/>
              </a:spcAft>
              <a:buNone/>
            </a:pPr>
            <a:endParaRPr lang="en-US" sz="4200" b="1" u="sng"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l">
              <a:spcAft>
                <a:spcPts val="1200"/>
              </a:spcAft>
              <a:buNone/>
            </a:pPr>
            <a:r>
              <a:rPr lang="en-US" sz="4200" b="1" u="sng"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DRUG	</a:t>
            </a:r>
            <a:r>
              <a:rPr lang="en-US" sz="4200" b="1" u="sng"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2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200" b="1" u="sng" kern="0" dirty="0">
                <a:effectLst/>
                <a:latin typeface="Times New Roman" panose="02020603050405020304" pitchFamily="18" charset="0"/>
                <a:ea typeface="Calibri" panose="020F0502020204030204" pitchFamily="34" charset="0"/>
                <a:cs typeface="Times New Roman" panose="02020603050405020304" pitchFamily="18" charset="0"/>
              </a:rPr>
              <a:t>COST IN U.S. </a:t>
            </a:r>
            <a:r>
              <a:rPr lang="en-US" sz="42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u="sng"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COST IN OTHER COUNTRY(S)</a:t>
            </a:r>
            <a:r>
              <a:rPr lang="en-US" sz="1600" b="1"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1200"/>
              </a:spcAft>
              <a:buNone/>
            </a:pPr>
            <a:r>
              <a:rPr lang="en-US" sz="5100" kern="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Sovaldi</a:t>
            </a:r>
            <a:r>
              <a:rPr lang="en-US" sz="5800" kern="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(for hepatitis C)       </a:t>
            </a:r>
            <a:r>
              <a:rPr lang="en-US" sz="22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500" kern="0" dirty="0">
                <a:effectLst/>
                <a:latin typeface="Times New Roman" panose="02020603050405020304" pitchFamily="18" charset="0"/>
                <a:ea typeface="Calibri" panose="020F0502020204030204" pitchFamily="34" charset="0"/>
                <a:cs typeface="Times New Roman" panose="02020603050405020304" pitchFamily="18" charset="0"/>
              </a:rPr>
              <a:t>$84,000 </a:t>
            </a:r>
            <a:r>
              <a:rPr lang="en-US" sz="2200" kern="0" dirty="0">
                <a:effectLst/>
                <a:latin typeface="Times New Roman" panose="02020603050405020304" pitchFamily="18" charset="0"/>
                <a:ea typeface="Calibri" panose="020F0502020204030204" pitchFamily="34" charset="0"/>
                <a:cs typeface="Times New Roman" panose="02020603050405020304" pitchFamily="18" charset="0"/>
              </a:rPr>
              <a:t>for a 12-weeks 	  		 </a:t>
            </a:r>
            <a:r>
              <a:rPr lang="en-US" sz="4500"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India </a:t>
            </a:r>
            <a:r>
              <a:rPr lang="en-US" sz="4500" kern="0" dirty="0">
                <a:effectLst/>
                <a:latin typeface="Times New Roman" panose="02020603050405020304" pitchFamily="18" charset="0"/>
                <a:ea typeface="Calibri" panose="020F0502020204030204" pitchFamily="34" charset="0"/>
                <a:cs typeface="Times New Roman" panose="02020603050405020304" pitchFamily="18" charset="0"/>
              </a:rPr>
              <a:t>		 	&lt; $1,000</a:t>
            </a:r>
            <a:endParaRPr lang="en-US" sz="4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spcAft>
                <a:spcPts val="1200"/>
              </a:spcAft>
              <a:buNone/>
            </a:pPr>
            <a:r>
              <a:rPr lang="en-US" sz="45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Humira </a:t>
            </a:r>
            <a:r>
              <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(autoimmune )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500" i="0" dirty="0">
                <a:effectLst/>
                <a:latin typeface="Times New Roman" panose="02020603050405020304" pitchFamily="18" charset="0"/>
                <a:ea typeface="Calibri" panose="020F0502020204030204" pitchFamily="34" charset="0"/>
                <a:cs typeface="Times New Roman" panose="02020603050405020304" pitchFamily="18" charset="0"/>
              </a:rPr>
              <a:t>$77,000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a year. </a:t>
            </a:r>
            <a:r>
              <a:rPr lang="en-US" sz="4500"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500" i="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Canada/UK </a:t>
            </a:r>
            <a:r>
              <a:rPr lang="en-US" sz="4500" i="0" dirty="0">
                <a:effectLst/>
                <a:latin typeface="Times New Roman" panose="02020603050405020304" pitchFamily="18" charset="0"/>
                <a:ea typeface="Calibri" panose="020F0502020204030204" pitchFamily="34" charset="0"/>
                <a:cs typeface="Times New Roman" panose="02020603050405020304" pitchFamily="18" charset="0"/>
              </a:rPr>
              <a:t>		 $25,000 </a:t>
            </a:r>
          </a:p>
          <a:p>
            <a:pPr marL="0" indent="0" algn="l">
              <a:spcAft>
                <a:spcPts val="1200"/>
              </a:spcAft>
              <a:buNone/>
            </a:pPr>
            <a:r>
              <a:rPr lang="en-US" sz="5100"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Epipen</a:t>
            </a: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(allergic reactions) up to</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   600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for a two pack	   		</a:t>
            </a:r>
            <a:r>
              <a:rPr lang="en-US" sz="5100" i="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Other countries  </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	&lt; $100</a:t>
            </a:r>
          </a:p>
          <a:p>
            <a:pPr marL="0" indent="0" algn="l">
              <a:spcAft>
                <a:spcPts val="1200"/>
              </a:spcAft>
              <a:buNone/>
            </a:pP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Insulin</a:t>
            </a:r>
            <a:r>
              <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(for diabetes)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   400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non-Medicare 	   		 </a:t>
            </a:r>
            <a:r>
              <a:rPr lang="en-US" sz="5100" i="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Other countries            </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$30-$50 </a:t>
            </a:r>
            <a:endParaRPr lang="en-US" sz="2200"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spcAft>
                <a:spcPts val="1200"/>
              </a:spcAft>
              <a:buNone/>
            </a:pP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Cymbalta</a:t>
            </a:r>
            <a:r>
              <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(antidepressant)	</a:t>
            </a: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300 </a:t>
            </a:r>
            <a:r>
              <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 month</a:t>
            </a: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100" i="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Germany </a:t>
            </a: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$30</a:t>
            </a:r>
            <a:endParaRPr lang="en-US" sz="22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spcAft>
                <a:spcPts val="1200"/>
              </a:spcAft>
              <a:buNone/>
            </a:pP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Ozempic / </a:t>
            </a:r>
            <a:r>
              <a:rPr lang="en-US" sz="5100"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Wegovy</a:t>
            </a:r>
            <a:r>
              <a:rPr lang="en-US" sz="5100"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$ 900-$1,200 </a:t>
            </a:r>
            <a:r>
              <a:rPr lang="en-US" sz="2200" i="0" dirty="0">
                <a:effectLst/>
                <a:latin typeface="Times New Roman" panose="02020603050405020304" pitchFamily="18" charset="0"/>
                <a:ea typeface="Calibri" panose="020F0502020204030204" pitchFamily="34" charset="0"/>
                <a:cs typeface="Times New Roman" panose="02020603050405020304" pitchFamily="18" charset="0"/>
              </a:rPr>
              <a:t> a month 	                                </a:t>
            </a:r>
            <a:r>
              <a:rPr lang="en-US" sz="5100" i="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Canada/UK</a:t>
            </a:r>
            <a:r>
              <a:rPr lang="en-US" sz="5100" i="0" dirty="0">
                <a:effectLst/>
                <a:latin typeface="Times New Roman" panose="02020603050405020304" pitchFamily="18" charset="0"/>
                <a:ea typeface="Calibri" panose="020F0502020204030204" pitchFamily="34" charset="0"/>
                <a:cs typeface="Times New Roman" panose="02020603050405020304" pitchFamily="18" charset="0"/>
              </a:rPr>
              <a:t>	             $200-$400</a:t>
            </a:r>
          </a:p>
          <a:p>
            <a:endParaRPr lang="en-US" dirty="0"/>
          </a:p>
        </p:txBody>
      </p:sp>
      <p:sp>
        <p:nvSpPr>
          <p:cNvPr id="4" name="Text Placeholder 3">
            <a:extLst>
              <a:ext uri="{FF2B5EF4-FFF2-40B4-BE49-F238E27FC236}">
                <a16:creationId xmlns:a16="http://schemas.microsoft.com/office/drawing/2014/main" id="{A7C075F9-CD93-F119-0F03-59DBFE69B187}"/>
              </a:ext>
            </a:extLst>
          </p:cNvPr>
          <p:cNvSpPr>
            <a:spLocks noGrp="1"/>
          </p:cNvSpPr>
          <p:nvPr>
            <p:ph type="body" idx="10"/>
          </p:nvPr>
        </p:nvSpPr>
        <p:spPr>
          <a:xfrm flipV="1">
            <a:off x="0" y="6858000"/>
            <a:ext cx="8229600" cy="345439"/>
          </a:xfrm>
        </p:spPr>
        <p:txBody>
          <a:bodyPr/>
          <a:lstStyle/>
          <a:p>
            <a:endParaRPr lang="en-US" dirty="0"/>
          </a:p>
        </p:txBody>
      </p:sp>
      <p:pic>
        <p:nvPicPr>
          <p:cNvPr id="5" name="Picture 4" descr="Health Care for All - California">
            <a:extLst>
              <a:ext uri="{FF2B5EF4-FFF2-40B4-BE49-F238E27FC236}">
                <a16:creationId xmlns:a16="http://schemas.microsoft.com/office/drawing/2014/main" id="{7DBB6969-6125-CF95-C3B4-FF9EAF0C72E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1618"/>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Is this sustainable? </a:t>
            </a:r>
          </a:p>
        </p:txBody>
      </p:sp>
      <p:sp>
        <p:nvSpPr>
          <p:cNvPr id="3" name="Text Placeholder 2"/>
          <p:cNvSpPr>
            <a:spLocks noGrp="1"/>
          </p:cNvSpPr>
          <p:nvPr>
            <p:ph type="body" idx="10"/>
          </p:nvPr>
        </p:nvSpPr>
        <p:spPr/>
        <p:txBody>
          <a:bodyPr/>
          <a:lstStyle/>
          <a:p>
            <a:endParaRPr lang="en-US"/>
          </a:p>
        </p:txBody>
      </p:sp>
      <p:pic>
        <p:nvPicPr>
          <p:cNvPr id="4" name="Picture 3"/>
          <p:cNvPicPr>
            <a:picLocks noChangeAspect="1"/>
          </p:cNvPicPr>
          <p:nvPr/>
        </p:nvPicPr>
        <p:blipFill>
          <a:blip r:embed="rId2"/>
          <a:stretch>
            <a:fillRect/>
          </a:stretch>
        </p:blipFill>
        <p:spPr>
          <a:xfrm>
            <a:off x="1507252" y="1161525"/>
            <a:ext cx="10068448" cy="5696475"/>
          </a:xfrm>
          <a:prstGeom prst="rect">
            <a:avLst/>
          </a:prstGeom>
        </p:spPr>
      </p:pic>
      <p:pic>
        <p:nvPicPr>
          <p:cNvPr id="5" name="Picture 4" descr="Health Care for All - California">
            <a:extLst>
              <a:ext uri="{FF2B5EF4-FFF2-40B4-BE49-F238E27FC236}">
                <a16:creationId xmlns:a16="http://schemas.microsoft.com/office/drawing/2014/main" id="{78DE518D-AFD4-290E-0D5E-6DE1F6599CA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Ranking World Healthcare by Country (2021-2022)-2024">
            <a:extLst>
              <a:ext uri="{FF2B5EF4-FFF2-40B4-BE49-F238E27FC236}">
                <a16:creationId xmlns:a16="http://schemas.microsoft.com/office/drawing/2014/main" id="{3B0CDFF4-FDE2-49DA-BEAF-6F96BFDCA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84020"/>
            <a:ext cx="9988899" cy="5063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5FA5A8-93E4-3F68-1A3D-CF4D445CE637}"/>
              </a:ext>
            </a:extLst>
          </p:cNvPr>
          <p:cNvSpPr>
            <a:spLocks noGrp="1"/>
          </p:cNvSpPr>
          <p:nvPr>
            <p:ph type="title"/>
          </p:nvPr>
        </p:nvSpPr>
        <p:spPr>
          <a:xfrm>
            <a:off x="153327" y="157492"/>
            <a:ext cx="10515600" cy="1426528"/>
          </a:xfrm>
        </p:spPr>
        <p:txBody>
          <a:bodyPr>
            <a:normAutofit fontScale="90000"/>
          </a:bodyPr>
          <a:lstStyle/>
          <a:p>
            <a:r>
              <a:rPr lang="en-US" sz="2800" b="1" u="sng" dirty="0">
                <a:solidFill>
                  <a:srgbClr val="C00000"/>
                </a:solidFill>
                <a:latin typeface="Times New Roman" panose="02020603050405020304" pitchFamily="18" charset="0"/>
                <a:cs typeface="Times New Roman" panose="02020603050405020304" pitchFamily="18" charset="0"/>
              </a:rPr>
              <a:t>International Healthcare Rankings (2023)</a:t>
            </a:r>
            <a:br>
              <a:rPr lang="en-US" sz="1800" dirty="0">
                <a:solidFill>
                  <a:schemeClr val="bg1"/>
                </a:solidFill>
              </a:rPr>
            </a:br>
            <a:r>
              <a:rPr lang="en-US" sz="2800" b="1" dirty="0">
                <a:latin typeface="Times New Roman" panose="02020603050405020304" pitchFamily="18" charset="0"/>
                <a:cs typeface="Times New Roman" panose="02020603050405020304" pitchFamily="18" charset="0"/>
              </a:rPr>
              <a:t>The U.S. ranks last overall, with lowest marks in access, affordability, efficiency, equity and outcomes                                                                                                </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ED6EE1-85A1-FA3F-8DDD-E93694721BB4}"/>
              </a:ext>
            </a:extLst>
          </p:cNvPr>
          <p:cNvSpPr>
            <a:spLocks noGrp="1"/>
          </p:cNvSpPr>
          <p:nvPr>
            <p:ph idx="1"/>
          </p:nvPr>
        </p:nvSpPr>
        <p:spPr>
          <a:xfrm>
            <a:off x="998220" y="1607520"/>
            <a:ext cx="9668853" cy="4359171"/>
          </a:xfrm>
        </p:spPr>
        <p:txBody>
          <a:bodyPr/>
          <a:lstStyle/>
          <a:p>
            <a:endParaRPr lang="en-US" dirty="0"/>
          </a:p>
        </p:txBody>
      </p:sp>
      <p:sp>
        <p:nvSpPr>
          <p:cNvPr id="4" name="Text Placeholder 3">
            <a:extLst>
              <a:ext uri="{FF2B5EF4-FFF2-40B4-BE49-F238E27FC236}">
                <a16:creationId xmlns:a16="http://schemas.microsoft.com/office/drawing/2014/main" id="{8FCF9686-0F9D-38F0-136C-8D02D169BC8D}"/>
              </a:ext>
            </a:extLst>
          </p:cNvPr>
          <p:cNvSpPr>
            <a:spLocks noGrp="1"/>
          </p:cNvSpPr>
          <p:nvPr>
            <p:ph type="body" idx="10"/>
          </p:nvPr>
        </p:nvSpPr>
        <p:spPr>
          <a:xfrm>
            <a:off x="0" y="6647601"/>
            <a:ext cx="8229600" cy="210399"/>
          </a:xfrm>
        </p:spPr>
        <p:txBody>
          <a:bodyPr>
            <a:normAutofit fontScale="85000" lnSpcReduction="20000"/>
          </a:bodyPr>
          <a:lstStyle/>
          <a:p>
            <a:endParaRPr lang="en-US"/>
          </a:p>
        </p:txBody>
      </p:sp>
      <p:pic>
        <p:nvPicPr>
          <p:cNvPr id="5" name="Picture 4" descr="Health Care for All - California">
            <a:extLst>
              <a:ext uri="{FF2B5EF4-FFF2-40B4-BE49-F238E27FC236}">
                <a16:creationId xmlns:a16="http://schemas.microsoft.com/office/drawing/2014/main" id="{83E48CF0-81B9-0ED2-7F3A-45576DAC4AD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853" y="210399"/>
            <a:ext cx="1988820" cy="6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9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0FF3-4635-40AD-6657-229264D36DF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17ECC57-85F1-C568-9F8A-3435885A4F1A}"/>
              </a:ext>
            </a:extLst>
          </p:cNvPr>
          <p:cNvSpPr>
            <a:spLocks noGrp="1"/>
          </p:cNvSpPr>
          <p:nvPr>
            <p:ph type="title"/>
          </p:nvPr>
        </p:nvSpPr>
        <p:spPr/>
        <p:txBody>
          <a:bodyPr>
            <a:normAutofit/>
          </a:bodyPr>
          <a:lstStyle/>
          <a:p>
            <a:r>
              <a:rPr lang="en-US" sz="3600" b="0" i="0" dirty="0">
                <a:solidFill>
                  <a:schemeClr val="tx1"/>
                </a:solidFill>
                <a:effectLst/>
                <a:latin typeface="Times New Roman" panose="02020603050405020304" pitchFamily="18" charset="0"/>
                <a:cs typeface="Times New Roman" panose="02020603050405020304" pitchFamily="18" charset="0"/>
              </a:rPr>
              <a:t>U.S. Life Expectancy Behind Other Nations</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169225C2-08E2-DED1-100B-38A2D05A712E}"/>
              </a:ext>
            </a:extLst>
          </p:cNvPr>
          <p:cNvSpPr>
            <a:spLocks noGrp="1"/>
          </p:cNvSpPr>
          <p:nvPr>
            <p:ph type="body" idx="10"/>
          </p:nvPr>
        </p:nvSpPr>
        <p:spPr/>
        <p:txBody>
          <a:bodyPr/>
          <a:lstStyle/>
          <a:p>
            <a:r>
              <a:rPr lang="en-US" dirty="0"/>
              <a:t>Source of data: </a:t>
            </a:r>
            <a:r>
              <a:rPr lang="en-US" dirty="0" err="1"/>
              <a:t>OECD.Stat</a:t>
            </a:r>
            <a:r>
              <a:rPr lang="en-US" dirty="0"/>
              <a:t>, Accessed December 29, 2023. </a:t>
            </a:r>
          </a:p>
        </p:txBody>
      </p:sp>
      <p:graphicFrame>
        <p:nvGraphicFramePr>
          <p:cNvPr id="6" name="Chart 5">
            <a:extLst>
              <a:ext uri="{FF2B5EF4-FFF2-40B4-BE49-F238E27FC236}">
                <a16:creationId xmlns:a16="http://schemas.microsoft.com/office/drawing/2014/main" id="{B9E8F066-893D-A9EA-FC5A-42925F3EEAC6}"/>
              </a:ext>
            </a:extLst>
          </p:cNvPr>
          <p:cNvGraphicFramePr/>
          <p:nvPr>
            <p:extLst>
              <p:ext uri="{D42A27DB-BD31-4B8C-83A1-F6EECF244321}">
                <p14:modId xmlns:p14="http://schemas.microsoft.com/office/powerpoint/2010/main" val="3044908748"/>
              </p:ext>
            </p:extLst>
          </p:nvPr>
        </p:nvGraphicFramePr>
        <p:xfrm>
          <a:off x="1065121" y="1492815"/>
          <a:ext cx="10288679" cy="465603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Health Care for All - California">
            <a:extLst>
              <a:ext uri="{FF2B5EF4-FFF2-40B4-BE49-F238E27FC236}">
                <a16:creationId xmlns:a16="http://schemas.microsoft.com/office/drawing/2014/main" id="{92850CB4-7A21-5629-EA01-5C6EE0D43B5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9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88" y="430305"/>
            <a:ext cx="10714616" cy="1285605"/>
          </a:xfrm>
        </p:spPr>
        <p:txBody>
          <a:bodyPr>
            <a:normAutofit fontScale="90000"/>
          </a:bodyPr>
          <a:lstStyle/>
          <a:p>
            <a:r>
              <a:rPr lang="en-US" sz="3200" dirty="0">
                <a:latin typeface="Times New Roman" panose="02020603050405020304" pitchFamily="18" charset="0"/>
                <a:cs typeface="Times New Roman" panose="02020603050405020304" pitchFamily="18" charset="0"/>
              </a:rPr>
              <a:t>US Maternal Mortality almost doubled since 2000</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157 other countries have, on average, cut it in half</a:t>
            </a:r>
            <a:br>
              <a:rPr lang="en-US" sz="3200" dirty="0">
                <a:solidFill>
                  <a:srgbClr val="FFFF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(Maternal mortality = maternal deaths per 100,000 births)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0"/>
          </p:nvPr>
        </p:nvSpPr>
        <p:spPr/>
        <p:txBody>
          <a:bodyPr/>
          <a:lstStyle/>
          <a:p>
            <a:endParaRPr lang="en-US"/>
          </a:p>
        </p:txBody>
      </p:sp>
      <p:pic>
        <p:nvPicPr>
          <p:cNvPr id="4" name="Picture 3"/>
          <p:cNvPicPr>
            <a:picLocks noChangeAspect="1"/>
          </p:cNvPicPr>
          <p:nvPr/>
        </p:nvPicPr>
        <p:blipFill>
          <a:blip r:embed="rId2"/>
          <a:stretch>
            <a:fillRect/>
          </a:stretch>
        </p:blipFill>
        <p:spPr>
          <a:xfrm>
            <a:off x="643467" y="2025373"/>
            <a:ext cx="10972800" cy="4402321"/>
          </a:xfrm>
          <a:prstGeom prst="rect">
            <a:avLst/>
          </a:prstGeom>
        </p:spPr>
      </p:pic>
      <p:pic>
        <p:nvPicPr>
          <p:cNvPr id="5" name="Picture 4" descr="Health Care for All - California">
            <a:extLst>
              <a:ext uri="{FF2B5EF4-FFF2-40B4-BE49-F238E27FC236}">
                <a16:creationId xmlns:a16="http://schemas.microsoft.com/office/drawing/2014/main" id="{807D594A-D211-49D3-DE6E-252A303BEE9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694" y="120841"/>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6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0952-DD1B-2B4C-BE07-5DA6E5648D23}"/>
              </a:ext>
            </a:extLst>
          </p:cNvPr>
          <p:cNvSpPr>
            <a:spLocks noGrp="1"/>
          </p:cNvSpPr>
          <p:nvPr>
            <p:ph type="title"/>
          </p:nvPr>
        </p:nvSpPr>
        <p:spPr>
          <a:xfrm>
            <a:off x="301214" y="365125"/>
            <a:ext cx="11052586" cy="1325563"/>
          </a:xfrm>
        </p:spPr>
        <p:txBody>
          <a:bodyPr>
            <a:normAutofit/>
          </a:bodyPr>
          <a:lstStyle/>
          <a:p>
            <a:r>
              <a:rPr lang="en-US" sz="3600" dirty="0">
                <a:solidFill>
                  <a:srgbClr val="C00000"/>
                </a:solidFill>
                <a:latin typeface="Times New Roman" panose="02020603050405020304" pitchFamily="18" charset="0"/>
                <a:cs typeface="Times New Roman" panose="02020603050405020304" pitchFamily="18" charset="0"/>
              </a:rPr>
              <a:t>Medical Bills and Debt</a:t>
            </a:r>
          </a:p>
        </p:txBody>
      </p:sp>
      <p:sp>
        <p:nvSpPr>
          <p:cNvPr id="3" name="Text Placeholder 2">
            <a:extLst>
              <a:ext uri="{FF2B5EF4-FFF2-40B4-BE49-F238E27FC236}">
                <a16:creationId xmlns:a16="http://schemas.microsoft.com/office/drawing/2014/main" id="{71FB692B-F2CC-38A2-4DBB-84BC92F6516B}"/>
              </a:ext>
            </a:extLst>
          </p:cNvPr>
          <p:cNvSpPr>
            <a:spLocks noGrp="1"/>
          </p:cNvSpPr>
          <p:nvPr>
            <p:ph type="body" idx="10"/>
          </p:nvPr>
        </p:nvSpPr>
        <p:spPr>
          <a:xfrm>
            <a:off x="-1" y="6016753"/>
            <a:ext cx="8500905" cy="841248"/>
          </a:xfrm>
        </p:spPr>
        <p:txBody>
          <a:bodyPr/>
          <a:lstStyle/>
          <a:p>
            <a:pPr>
              <a:lnSpc>
                <a:spcPct val="100000"/>
              </a:lnSpc>
            </a:pPr>
            <a:r>
              <a:rPr lang="en-US" dirty="0"/>
              <a:t>Source: Collins S, Haynes L, </a:t>
            </a:r>
            <a:r>
              <a:rPr lang="en-US" dirty="0" err="1"/>
              <a:t>Masitha</a:t>
            </a:r>
            <a:r>
              <a:rPr lang="en-US" dirty="0"/>
              <a:t> R. The State of U.S. Health Insurance in 2022. Commonwealth Fund [Internet]. 2022 Sep 29 [cited 2022 Nov 2]; Available from: https://</a:t>
            </a:r>
            <a:r>
              <a:rPr lang="en-US" dirty="0" err="1"/>
              <a:t>www.commonwealthfund.org</a:t>
            </a:r>
            <a:r>
              <a:rPr lang="en-US" dirty="0"/>
              <a:t>/publications/issue-briefs/2022/</a:t>
            </a:r>
            <a:r>
              <a:rPr lang="en-US" dirty="0" err="1"/>
              <a:t>sep</a:t>
            </a:r>
            <a:r>
              <a:rPr lang="en-US" dirty="0"/>
              <a:t>/state-us-health-insurance-2022-biennial-survey</a:t>
            </a:r>
          </a:p>
        </p:txBody>
      </p:sp>
      <p:graphicFrame>
        <p:nvGraphicFramePr>
          <p:cNvPr id="5" name="Chart 4">
            <a:extLst>
              <a:ext uri="{FF2B5EF4-FFF2-40B4-BE49-F238E27FC236}">
                <a16:creationId xmlns:a16="http://schemas.microsoft.com/office/drawing/2014/main" id="{1170E490-8B8F-3233-A301-80A3F5E190D9}"/>
              </a:ext>
            </a:extLst>
          </p:cNvPr>
          <p:cNvGraphicFramePr/>
          <p:nvPr>
            <p:extLst>
              <p:ext uri="{D42A27DB-BD31-4B8C-83A1-F6EECF244321}">
                <p14:modId xmlns:p14="http://schemas.microsoft.com/office/powerpoint/2010/main" val="2072399209"/>
              </p:ext>
            </p:extLst>
          </p:nvPr>
        </p:nvGraphicFramePr>
        <p:xfrm>
          <a:off x="838200" y="1478843"/>
          <a:ext cx="10515600" cy="4537909"/>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4" name="TextBox 3">
            <a:extLst>
              <a:ext uri="{FF2B5EF4-FFF2-40B4-BE49-F238E27FC236}">
                <a16:creationId xmlns:a16="http://schemas.microsoft.com/office/drawing/2014/main" id="{E96F86C9-98FE-C594-B302-6FBC4CAF6E08}"/>
              </a:ext>
            </a:extLst>
          </p:cNvPr>
          <p:cNvSpPr txBox="1"/>
          <p:nvPr/>
        </p:nvSpPr>
        <p:spPr>
          <a:xfrm flipH="1">
            <a:off x="-587974" y="1690688"/>
            <a:ext cx="5721425" cy="4144724"/>
          </a:xfrm>
          <a:prstGeom prst="rect">
            <a:avLst/>
          </a:prstGeom>
        </p:spPr>
        <p:txBody>
          <a:bodyPr wrap="square" rtlCol="0">
            <a:spAutoFit/>
          </a:bodyPr>
          <a:lstStyle/>
          <a:p>
            <a:pPr algn="r"/>
            <a:r>
              <a:rPr lang="en-US" sz="2000" dirty="0"/>
              <a:t>Any medical bill </a:t>
            </a:r>
          </a:p>
          <a:p>
            <a:pPr algn="r">
              <a:spcAft>
                <a:spcPts val="1900"/>
              </a:spcAft>
            </a:pPr>
            <a:r>
              <a:rPr lang="en-US" sz="2000" dirty="0"/>
              <a:t>or debt problem</a:t>
            </a:r>
          </a:p>
          <a:p>
            <a:pPr algn="r"/>
            <a:r>
              <a:rPr lang="en-US" sz="2000" dirty="0"/>
              <a:t>“Had problems paying or </a:t>
            </a:r>
          </a:p>
          <a:p>
            <a:pPr algn="r">
              <a:spcAft>
                <a:spcPts val="1900"/>
              </a:spcAft>
            </a:pPr>
            <a:r>
              <a:rPr lang="en-US" sz="2000" dirty="0"/>
              <a:t>unable to pay medical bills”</a:t>
            </a:r>
          </a:p>
          <a:p>
            <a:pPr algn="r"/>
            <a:r>
              <a:rPr lang="en-US" sz="2000" dirty="0"/>
              <a:t>“Medical bills/debt </a:t>
            </a:r>
          </a:p>
          <a:p>
            <a:pPr algn="r">
              <a:spcAft>
                <a:spcPts val="1900"/>
              </a:spcAft>
            </a:pPr>
            <a:r>
              <a:rPr lang="en-US" sz="2000" dirty="0"/>
              <a:t>being paid over time”</a:t>
            </a:r>
          </a:p>
          <a:p>
            <a:pPr algn="r"/>
            <a:r>
              <a:rPr lang="en-US" sz="2000" dirty="0"/>
              <a:t>“Contacted by collection agency</a:t>
            </a:r>
          </a:p>
          <a:p>
            <a:pPr algn="r">
              <a:spcAft>
                <a:spcPts val="1900"/>
              </a:spcAft>
            </a:pPr>
            <a:r>
              <a:rPr lang="en-US" sz="2000" dirty="0"/>
              <a:t> for unpaid medical bills”</a:t>
            </a:r>
          </a:p>
          <a:p>
            <a:pPr algn="r"/>
            <a:r>
              <a:rPr lang="en-US" sz="2000" dirty="0"/>
              <a:t>“Had to change way of life </a:t>
            </a:r>
          </a:p>
          <a:p>
            <a:pPr algn="r">
              <a:spcAft>
                <a:spcPts val="1900"/>
              </a:spcAft>
            </a:pPr>
            <a:r>
              <a:rPr lang="en-US" sz="2000" dirty="0"/>
              <a:t>to pay medical bills”</a:t>
            </a:r>
          </a:p>
        </p:txBody>
      </p:sp>
      <p:pic>
        <p:nvPicPr>
          <p:cNvPr id="6" name="Picture 5" descr="Health Care for All - California">
            <a:extLst>
              <a:ext uri="{FF2B5EF4-FFF2-40B4-BE49-F238E27FC236}">
                <a16:creationId xmlns:a16="http://schemas.microsoft.com/office/drawing/2014/main" id="{C195717B-D287-620E-95C4-2E0DB382D7B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7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2489" y="365126"/>
            <a:ext cx="9166578" cy="5979230"/>
          </a:xfrm>
          <a:prstGeom prst="rect">
            <a:avLst/>
          </a:prstGeom>
        </p:spPr>
      </p:pic>
      <p:pic>
        <p:nvPicPr>
          <p:cNvPr id="2" name="Picture 1" descr="Health Care for All - California">
            <a:extLst>
              <a:ext uri="{FF2B5EF4-FFF2-40B4-BE49-F238E27FC236}">
                <a16:creationId xmlns:a16="http://schemas.microsoft.com/office/drawing/2014/main" id="{35D4C306-7AA1-19A2-4BE0-D0F1437EFA7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3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6415-0D1A-0319-7280-5C65F2E68648}"/>
              </a:ext>
            </a:extLst>
          </p:cNvPr>
          <p:cNvSpPr>
            <a:spLocks noGrp="1"/>
          </p:cNvSpPr>
          <p:nvPr>
            <p:ph type="ctrTitle"/>
          </p:nvPr>
        </p:nvSpPr>
        <p:spPr>
          <a:xfrm>
            <a:off x="724619" y="1122362"/>
            <a:ext cx="10239555" cy="4786732"/>
          </a:xfrm>
        </p:spPr>
        <p:txBody>
          <a:bodyPr>
            <a:normAutofit fontScale="90000"/>
          </a:bodyPr>
          <a:lstStyle/>
          <a:p>
            <a:pPr algn="l"/>
            <a:r>
              <a:rPr lang="en-US" sz="6600" dirty="0">
                <a:solidFill>
                  <a:srgbClr val="C00000"/>
                </a:solidFill>
                <a:latin typeface="Times New Roman" panose="02020603050405020304" pitchFamily="18" charset="0"/>
                <a:cs typeface="Times New Roman" panose="02020603050405020304" pitchFamily="18" charset="0"/>
              </a:rPr>
              <a:t>The cost of healthcare in the U.S. is unsustainable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We pay twice as much as countries with good universal care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Tens of millions are forced into debt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Many have no insurance</a:t>
            </a:r>
          </a:p>
        </p:txBody>
      </p:sp>
      <p:sp>
        <p:nvSpPr>
          <p:cNvPr id="3" name="Subtitle 2">
            <a:extLst>
              <a:ext uri="{FF2B5EF4-FFF2-40B4-BE49-F238E27FC236}">
                <a16:creationId xmlns:a16="http://schemas.microsoft.com/office/drawing/2014/main" id="{127A9C5A-6035-711F-D6B6-60DE51088642}"/>
              </a:ext>
            </a:extLst>
          </p:cNvPr>
          <p:cNvSpPr>
            <a:spLocks noGrp="1"/>
          </p:cNvSpPr>
          <p:nvPr>
            <p:ph type="subTitle" idx="1"/>
          </p:nvPr>
        </p:nvSpPr>
        <p:spPr>
          <a:xfrm flipV="1">
            <a:off x="2990850" y="5257798"/>
            <a:ext cx="7677150" cy="45719"/>
          </a:xfrm>
        </p:spPr>
        <p:txBody>
          <a:bodyPr>
            <a:normAutofit fontScale="25000" lnSpcReduction="20000"/>
          </a:bodyPr>
          <a:lstStyle/>
          <a:p>
            <a:endParaRPr lang="en-US" dirty="0"/>
          </a:p>
        </p:txBody>
      </p:sp>
      <p:pic>
        <p:nvPicPr>
          <p:cNvPr id="4" name="Picture 3" descr="Health Care for All - California">
            <a:extLst>
              <a:ext uri="{FF2B5EF4-FFF2-40B4-BE49-F238E27FC236}">
                <a16:creationId xmlns:a16="http://schemas.microsoft.com/office/drawing/2014/main" id="{5F4EBAD2-F2CA-2BFB-F78E-CFFC31A251E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0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365125"/>
            <a:ext cx="11015133" cy="1325563"/>
          </a:xfrm>
        </p:spPr>
        <p:txBody>
          <a:bodyPr>
            <a:normAutofit/>
          </a:bodyPr>
          <a:lstStyle/>
          <a:p>
            <a:r>
              <a:rPr lang="en-US" sz="4000" dirty="0">
                <a:solidFill>
                  <a:srgbClr val="C00000"/>
                </a:solidFill>
                <a:latin typeface="Times New Roman" panose="02020603050405020304" pitchFamily="18" charset="0"/>
                <a:cs typeface="Times New Roman" panose="02020603050405020304" pitchFamily="18" charset="0"/>
              </a:rPr>
              <a:t>Is high cost due to amount of care? </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Patients in U.S. have fewer MD visits than in other countries</a:t>
            </a:r>
          </a:p>
        </p:txBody>
      </p:sp>
      <p:sp>
        <p:nvSpPr>
          <p:cNvPr id="3" name="Text Placeholder 2"/>
          <p:cNvSpPr>
            <a:spLocks noGrp="1"/>
          </p:cNvSpPr>
          <p:nvPr>
            <p:ph type="body" idx="10"/>
          </p:nvPr>
        </p:nvSpPr>
        <p:spPr/>
        <p:txBody>
          <a:bodyPr/>
          <a:lstStyle/>
          <a:p>
            <a:endParaRPr lang="en-US"/>
          </a:p>
        </p:txBody>
      </p:sp>
      <p:pic>
        <p:nvPicPr>
          <p:cNvPr id="4" name="Picture 3"/>
          <p:cNvPicPr>
            <a:picLocks noChangeAspect="1"/>
          </p:cNvPicPr>
          <p:nvPr/>
        </p:nvPicPr>
        <p:blipFill>
          <a:blip r:embed="rId2"/>
          <a:stretch>
            <a:fillRect/>
          </a:stretch>
        </p:blipFill>
        <p:spPr>
          <a:xfrm>
            <a:off x="2209800" y="1690689"/>
            <a:ext cx="7148689" cy="5014912"/>
          </a:xfrm>
          <a:prstGeom prst="rect">
            <a:avLst/>
          </a:prstGeom>
        </p:spPr>
      </p:pic>
      <p:pic>
        <p:nvPicPr>
          <p:cNvPr id="5" name="Picture 4" descr="Health Care for All - California">
            <a:extLst>
              <a:ext uri="{FF2B5EF4-FFF2-40B4-BE49-F238E27FC236}">
                <a16:creationId xmlns:a16="http://schemas.microsoft.com/office/drawing/2014/main" id="{2E2E73C5-64CF-AC20-EB3B-68632E7B994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5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C7B9E-95CF-EB7F-0687-5A0E9EBB6796}"/>
              </a:ext>
            </a:extLst>
          </p:cNvPr>
          <p:cNvSpPr>
            <a:spLocks noGrp="1"/>
          </p:cNvSpPr>
          <p:nvPr>
            <p:ph type="ctrTitle"/>
          </p:nvPr>
        </p:nvSpPr>
        <p:spPr>
          <a:xfrm>
            <a:off x="783771" y="802298"/>
            <a:ext cx="10271081" cy="2541431"/>
          </a:xfrm>
        </p:spPr>
        <p:txBody>
          <a:bodyPr>
            <a:normAutofit fontScale="90000"/>
          </a:bodyPr>
          <a:lstStyle/>
          <a:p>
            <a:pPr algn="l"/>
            <a:br>
              <a:rPr lang="en-US" dirty="0"/>
            </a:br>
            <a:br>
              <a:rPr lang="en-US" dirty="0"/>
            </a:br>
            <a:r>
              <a:rPr lang="en-US" sz="5300" dirty="0">
                <a:latin typeface="Times New Roman" panose="02020603050405020304" pitchFamily="18" charset="0"/>
                <a:cs typeface="Times New Roman" panose="02020603050405020304" pitchFamily="18" charset="0"/>
              </a:rPr>
              <a:t>Despite high premiums, </a:t>
            </a:r>
            <a:r>
              <a:rPr lang="en-US" sz="5300" dirty="0">
                <a:solidFill>
                  <a:srgbClr val="C00000"/>
                </a:solidFill>
                <a:latin typeface="Times New Roman" panose="02020603050405020304" pitchFamily="18" charset="0"/>
                <a:cs typeface="Times New Roman" panose="02020603050405020304" pitchFamily="18" charset="0"/>
              </a:rPr>
              <a:t>60% of insured say they have problems </a:t>
            </a:r>
            <a:r>
              <a:rPr lang="en-US" sz="5300" dirty="0">
                <a:latin typeface="Times New Roman" panose="02020603050405020304" pitchFamily="18" charset="0"/>
                <a:cs typeface="Times New Roman" panose="02020603050405020304" pitchFamily="18" charset="0"/>
              </a:rPr>
              <a:t>with their health insurance:</a:t>
            </a:r>
            <a:br>
              <a:rPr lang="en-US" sz="5300" dirty="0">
                <a:latin typeface="Times New Roman" panose="02020603050405020304" pitchFamily="18" charset="0"/>
                <a:cs typeface="Times New Roman" panose="02020603050405020304" pitchFamily="18" charset="0"/>
              </a:rPr>
            </a:br>
            <a:endParaRPr lang="en-US" sz="5300"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20234A96-F814-8479-4ADC-1B2CBF3F727B}"/>
              </a:ext>
            </a:extLst>
          </p:cNvPr>
          <p:cNvSpPr>
            <a:spLocks noGrp="1"/>
          </p:cNvSpPr>
          <p:nvPr>
            <p:ph type="subTitle" idx="1"/>
          </p:nvPr>
        </p:nvSpPr>
        <p:spPr>
          <a:xfrm>
            <a:off x="1524000" y="3429001"/>
            <a:ext cx="9689960" cy="2238374"/>
          </a:xfrm>
        </p:spPr>
        <p:txBody>
          <a:bodyPr>
            <a:noAutofit/>
          </a:bodyPr>
          <a:lstStyle/>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Insurance paid less than expected</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Needed doctor but they didn’t have appointment</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Prescription wasn’t covered or very high co-pay</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Insurance didn’t cover something thought it would</a:t>
            </a:r>
          </a:p>
        </p:txBody>
      </p:sp>
      <p:pic>
        <p:nvPicPr>
          <p:cNvPr id="2" name="Picture 1" descr="Health Care for All - California">
            <a:extLst>
              <a:ext uri="{FF2B5EF4-FFF2-40B4-BE49-F238E27FC236}">
                <a16:creationId xmlns:a16="http://schemas.microsoft.com/office/drawing/2014/main" id="{1E225811-6D96-BFAA-397A-1EB2FF080198}"/>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180" y="98099"/>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7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A3B9-1E3C-463E-BFC7-707B478E0A1D}"/>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Our current system is profit-driven, fragmented and complex</a:t>
            </a:r>
          </a:p>
        </p:txBody>
      </p:sp>
      <p:pic>
        <p:nvPicPr>
          <p:cNvPr id="6" name="Content Placeholder 5" descr="A picture containing text, sign, clock&#10;&#10;Description automatically generated">
            <a:extLst>
              <a:ext uri="{FF2B5EF4-FFF2-40B4-BE49-F238E27FC236}">
                <a16:creationId xmlns:a16="http://schemas.microsoft.com/office/drawing/2014/main" id="{E7A8A73E-3007-4097-A182-4C2E15333F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919" y="1998132"/>
            <a:ext cx="6711367" cy="4503152"/>
          </a:xfrm>
        </p:spPr>
      </p:pic>
      <p:sp>
        <p:nvSpPr>
          <p:cNvPr id="4" name="Slide Number Placeholder 3">
            <a:extLst>
              <a:ext uri="{FF2B5EF4-FFF2-40B4-BE49-F238E27FC236}">
                <a16:creationId xmlns:a16="http://schemas.microsoft.com/office/drawing/2014/main" id="{417CC410-4BE1-4AEF-A987-703B60F5F6F4}"/>
              </a:ext>
            </a:extLst>
          </p:cNvPr>
          <p:cNvSpPr>
            <a:spLocks noGrp="1"/>
          </p:cNvSpPr>
          <p:nvPr>
            <p:ph type="sldNum" sz="quarter" idx="12"/>
          </p:nvPr>
        </p:nvSpPr>
        <p:spPr>
          <a:xfrm>
            <a:off x="10322060" y="275409"/>
            <a:ext cx="838199" cy="767687"/>
          </a:xfrm>
        </p:spPr>
        <p:txBody>
          <a:bodyPr/>
          <a:lstStyle/>
          <a:p>
            <a:endParaRPr lang="en-US" dirty="0"/>
          </a:p>
        </p:txBody>
      </p:sp>
      <p:sp>
        <p:nvSpPr>
          <p:cNvPr id="3" name="TextBox 2">
            <a:extLst>
              <a:ext uri="{FF2B5EF4-FFF2-40B4-BE49-F238E27FC236}">
                <a16:creationId xmlns:a16="http://schemas.microsoft.com/office/drawing/2014/main" id="{9217DDD7-A686-4567-B7D3-504B5BD5C2B0}"/>
              </a:ext>
            </a:extLst>
          </p:cNvPr>
          <p:cNvSpPr txBox="1"/>
          <p:nvPr/>
        </p:nvSpPr>
        <p:spPr>
          <a:xfrm>
            <a:off x="7365517" y="2736502"/>
            <a:ext cx="4507196"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Difficult to navigate system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High administrative costs</a:t>
            </a:r>
          </a:p>
        </p:txBody>
      </p:sp>
      <p:sp>
        <p:nvSpPr>
          <p:cNvPr id="5" name="Arrow: Right 4">
            <a:extLst>
              <a:ext uri="{FF2B5EF4-FFF2-40B4-BE49-F238E27FC236}">
                <a16:creationId xmlns:a16="http://schemas.microsoft.com/office/drawing/2014/main" id="{FBB2B602-773B-44E4-A22B-CCCEA0500DE9}"/>
              </a:ext>
            </a:extLst>
          </p:cNvPr>
          <p:cNvSpPr/>
          <p:nvPr/>
        </p:nvSpPr>
        <p:spPr>
          <a:xfrm>
            <a:off x="6593840" y="3026863"/>
            <a:ext cx="866327" cy="859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ealth Care for All - California">
            <a:extLst>
              <a:ext uri="{FF2B5EF4-FFF2-40B4-BE49-F238E27FC236}">
                <a16:creationId xmlns:a16="http://schemas.microsoft.com/office/drawing/2014/main" id="{8699971E-5A8C-46C5-B94F-4B333164172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8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CA471-18D5-A145-A41A-5BFCC4BB9772}"/>
              </a:ext>
            </a:extLst>
          </p:cNvPr>
          <p:cNvSpPr>
            <a:spLocks noGrp="1"/>
          </p:cNvSpPr>
          <p:nvPr>
            <p:ph type="title"/>
          </p:nvPr>
        </p:nvSpPr>
        <p:spPr>
          <a:xfrm>
            <a:off x="1524000" y="-655607"/>
            <a:ext cx="8610600" cy="7742208"/>
          </a:xfrm>
        </p:spPr>
        <p:txBody>
          <a:bodyPr>
            <a:normAutofit/>
          </a:bodyPr>
          <a:lstStyle/>
          <a:p>
            <a:r>
              <a:rPr lang="en-US" sz="5400" dirty="0">
                <a:solidFill>
                  <a:srgbClr val="C00000"/>
                </a:solidFill>
                <a:latin typeface="Times New Roman" panose="02020603050405020304" pitchFamily="18" charset="0"/>
                <a:cs typeface="Times New Roman" panose="02020603050405020304" pitchFamily="18" charset="0"/>
              </a:rPr>
              <a:t>Increasing trend toward privatization and profit, making healthcare more expensive</a:t>
            </a:r>
            <a:endParaRPr lang="en-US" dirty="0"/>
          </a:p>
        </p:txBody>
      </p:sp>
      <p:pic>
        <p:nvPicPr>
          <p:cNvPr id="5" name="Picture 4" descr="Health Care for All - California">
            <a:extLst>
              <a:ext uri="{FF2B5EF4-FFF2-40B4-BE49-F238E27FC236}">
                <a16:creationId xmlns:a16="http://schemas.microsoft.com/office/drawing/2014/main" id="{3170F5B1-2A5D-5C4F-68E8-AD81F231FEDB}"/>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5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2520-534E-2541-8214-D751EFCAB228}"/>
              </a:ext>
            </a:extLst>
          </p:cNvPr>
          <p:cNvSpPr>
            <a:spLocks noGrp="1"/>
          </p:cNvSpPr>
          <p:nvPr>
            <p:ph type="title"/>
          </p:nvPr>
        </p:nvSpPr>
        <p:spPr>
          <a:xfrm>
            <a:off x="707571" y="375174"/>
            <a:ext cx="10515600" cy="1325563"/>
          </a:xfrm>
        </p:spPr>
        <p:txBody>
          <a:bodyPr>
            <a:noAutofit/>
          </a:bodyPr>
          <a:lstStyle/>
          <a:p>
            <a:br>
              <a:rPr lang="en-US" sz="3600" u="sng" dirty="0">
                <a:latin typeface="Times New Roman" panose="02020603050405020304" pitchFamily="18" charset="0"/>
                <a:cs typeface="Times New Roman" panose="02020603050405020304" pitchFamily="18" charset="0"/>
              </a:rPr>
            </a:br>
            <a:br>
              <a:rPr lang="en-US" sz="3600" u="sng" dirty="0">
                <a:latin typeface="Times New Roman" panose="02020603050405020304" pitchFamily="18" charset="0"/>
                <a:cs typeface="Times New Roman" panose="02020603050405020304" pitchFamily="18" charset="0"/>
              </a:rPr>
            </a:br>
            <a:br>
              <a:rPr lang="en-US" sz="3600" u="sng" dirty="0">
                <a:solidFill>
                  <a:srgbClr val="C00000"/>
                </a:solidFill>
                <a:latin typeface="Times New Roman" panose="02020603050405020304" pitchFamily="18" charset="0"/>
                <a:cs typeface="Times New Roman" panose="02020603050405020304" pitchFamily="18" charset="0"/>
              </a:rPr>
            </a:br>
            <a:r>
              <a:rPr lang="en-US" sz="3600" u="sng" dirty="0">
                <a:solidFill>
                  <a:srgbClr val="C00000"/>
                </a:solidFill>
                <a:latin typeface="Times New Roman" panose="02020603050405020304" pitchFamily="18" charset="0"/>
                <a:cs typeface="Times New Roman" panose="02020603050405020304" pitchFamily="18" charset="0"/>
              </a:rPr>
              <a:t>Global Healthcare Private Equity Deals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Investors in Medicare Advantage </a:t>
            </a:r>
            <a:br>
              <a:rPr lang="en-US" sz="3200" dirty="0"/>
            </a:br>
            <a:endParaRPr lang="en-US" sz="3200" dirty="0"/>
          </a:p>
        </p:txBody>
      </p:sp>
      <p:sp>
        <p:nvSpPr>
          <p:cNvPr id="3" name="Text Placeholder 2">
            <a:extLst>
              <a:ext uri="{FF2B5EF4-FFF2-40B4-BE49-F238E27FC236}">
                <a16:creationId xmlns:a16="http://schemas.microsoft.com/office/drawing/2014/main" id="{11A6FDC2-B43A-55E2-1720-7CF6A5A8C72F}"/>
              </a:ext>
            </a:extLst>
          </p:cNvPr>
          <p:cNvSpPr>
            <a:spLocks noGrp="1"/>
          </p:cNvSpPr>
          <p:nvPr>
            <p:ph type="body" idx="10"/>
          </p:nvPr>
        </p:nvSpPr>
        <p:spPr>
          <a:xfrm>
            <a:off x="-1" y="6016753"/>
            <a:ext cx="8505173" cy="841248"/>
          </a:xfrm>
        </p:spPr>
        <p:txBody>
          <a:bodyPr>
            <a:normAutofit/>
          </a:bodyPr>
          <a:lstStyle/>
          <a:p>
            <a:pPr>
              <a:lnSpc>
                <a:spcPct val="100000"/>
              </a:lnSpc>
              <a:spcBef>
                <a:spcPts val="0"/>
              </a:spcBef>
            </a:pPr>
            <a:r>
              <a:rPr lang="en-US" sz="1100" dirty="0"/>
              <a:t>Redrawn figure from Bain &amp; Company. Global Healthcare Private Equity and M&amp;A Report 2023 [Internet]. [cited 2023 Nov 6]. </a:t>
            </a:r>
          </a:p>
          <a:p>
            <a:pPr>
              <a:lnSpc>
                <a:spcPct val="100000"/>
              </a:lnSpc>
              <a:spcBef>
                <a:spcPts val="0"/>
              </a:spcBef>
            </a:pPr>
            <a:r>
              <a:rPr lang="en-US" sz="1100" dirty="0"/>
              <a:t>Available from: https://</a:t>
            </a:r>
            <a:r>
              <a:rPr lang="en-US" sz="1100" dirty="0" err="1"/>
              <a:t>www.bain.com</a:t>
            </a:r>
            <a:r>
              <a:rPr lang="en-US" sz="1100" dirty="0"/>
              <a:t>/insights/topics/global-healthcare-private-equity-ma-report/</a:t>
            </a:r>
          </a:p>
        </p:txBody>
      </p:sp>
      <p:graphicFrame>
        <p:nvGraphicFramePr>
          <p:cNvPr id="4" name="Content Placeholder 3">
            <a:extLst>
              <a:ext uri="{FF2B5EF4-FFF2-40B4-BE49-F238E27FC236}">
                <a16:creationId xmlns:a16="http://schemas.microsoft.com/office/drawing/2014/main" id="{0360867A-E2C0-4D43-8584-F73953E8C7F7}"/>
              </a:ext>
            </a:extLst>
          </p:cNvPr>
          <p:cNvGraphicFramePr>
            <a:graphicFrameLocks noGrp="1"/>
          </p:cNvGraphicFramePr>
          <p:nvPr>
            <p:ph idx="4294967295"/>
            <p:extLst>
              <p:ext uri="{D42A27DB-BD31-4B8C-83A1-F6EECF244321}">
                <p14:modId xmlns:p14="http://schemas.microsoft.com/office/powerpoint/2010/main" val="3378433415"/>
              </p:ext>
            </p:extLst>
          </p:nvPr>
        </p:nvGraphicFramePr>
        <p:xfrm>
          <a:off x="1401763" y="2090738"/>
          <a:ext cx="10790237" cy="404971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ealth Care for All - California">
            <a:extLst>
              <a:ext uri="{FF2B5EF4-FFF2-40B4-BE49-F238E27FC236}">
                <a16:creationId xmlns:a16="http://schemas.microsoft.com/office/drawing/2014/main" id="{24EDC6EE-8328-3909-3C04-C7B47E4BF435}"/>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8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wn Arrow Callout 24">
            <a:extLst>
              <a:ext uri="{FF2B5EF4-FFF2-40B4-BE49-F238E27FC236}">
                <a16:creationId xmlns:a16="http://schemas.microsoft.com/office/drawing/2014/main" id="{B69D1F63-E2B7-EECD-372A-B776F45EFF43}"/>
              </a:ext>
            </a:extLst>
          </p:cNvPr>
          <p:cNvSpPr/>
          <p:nvPr/>
        </p:nvSpPr>
        <p:spPr>
          <a:xfrm>
            <a:off x="4722725" y="2522135"/>
            <a:ext cx="3145134" cy="4097739"/>
          </a:xfrm>
          <a:prstGeom prst="downArrowCallout">
            <a:avLst>
              <a:gd name="adj1" fmla="val 10349"/>
              <a:gd name="adj2" fmla="val 22951"/>
              <a:gd name="adj3" fmla="val 14757"/>
              <a:gd name="adj4" fmla="val 8741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a:p>
            <a:pPr algn="ctr"/>
            <a:r>
              <a:rPr lang="en-US" sz="3600" b="1" dirty="0">
                <a:solidFill>
                  <a:schemeClr val="tx1"/>
                </a:solidFill>
              </a:rPr>
              <a:t>PROFIT IS BEING</a:t>
            </a:r>
          </a:p>
          <a:p>
            <a:pPr algn="ctr"/>
            <a:r>
              <a:rPr lang="en-US" sz="3600" b="1" dirty="0">
                <a:solidFill>
                  <a:schemeClr val="tx1"/>
                </a:solidFill>
              </a:rPr>
              <a:t>MADE FROM </a:t>
            </a:r>
          </a:p>
          <a:p>
            <a:pPr algn="ctr"/>
            <a:r>
              <a:rPr lang="en-US" sz="3600" b="1" dirty="0">
                <a:solidFill>
                  <a:schemeClr val="tx1"/>
                </a:solidFill>
              </a:rPr>
              <a:t>GAMING THE MEDICARE</a:t>
            </a:r>
          </a:p>
          <a:p>
            <a:pPr algn="ctr"/>
            <a:r>
              <a:rPr lang="en-US" sz="3600" b="1" dirty="0">
                <a:solidFill>
                  <a:schemeClr val="tx1"/>
                </a:solidFill>
              </a:rPr>
              <a:t>SYSTEM</a:t>
            </a:r>
          </a:p>
        </p:txBody>
      </p:sp>
      <p:sp>
        <p:nvSpPr>
          <p:cNvPr id="2" name="Title 1">
            <a:extLst>
              <a:ext uri="{FF2B5EF4-FFF2-40B4-BE49-F238E27FC236}">
                <a16:creationId xmlns:a16="http://schemas.microsoft.com/office/drawing/2014/main" id="{994ABD18-F591-FB49-864F-71648E5B2EA3}"/>
              </a:ext>
            </a:extLst>
          </p:cNvPr>
          <p:cNvSpPr>
            <a:spLocks noGrp="1"/>
          </p:cNvSpPr>
          <p:nvPr>
            <p:ph type="title"/>
          </p:nvPr>
        </p:nvSpPr>
        <p:spPr>
          <a:xfrm>
            <a:off x="838200" y="154920"/>
            <a:ext cx="10515600" cy="1205948"/>
          </a:xfrm>
        </p:spPr>
        <p:txBody>
          <a:bodyPr>
            <a:normAutofit fontScale="90000"/>
          </a:bodyPr>
          <a:lstStyle/>
          <a:p>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Marketing results in </a:t>
            </a:r>
            <a:r>
              <a:rPr lang="en-US" sz="3600" dirty="0">
                <a:solidFill>
                  <a:srgbClr val="C00000"/>
                </a:solidFill>
                <a:latin typeface="Times New Roman" panose="02020603050405020304" pitchFamily="18" charset="0"/>
                <a:cs typeface="Times New Roman" panose="02020603050405020304" pitchFamily="18" charset="0"/>
              </a:rPr>
              <a:t>increase in sign-ups for </a:t>
            </a:r>
            <a:br>
              <a:rPr lang="en-US" sz="3600" dirty="0">
                <a:solidFill>
                  <a:srgbClr val="C00000"/>
                </a:solidFill>
                <a:latin typeface="Times New Roman" panose="02020603050405020304" pitchFamily="18" charset="0"/>
                <a:cs typeface="Times New Roman" panose="02020603050405020304" pitchFamily="18" charset="0"/>
              </a:rPr>
            </a:br>
            <a:r>
              <a:rPr lang="en-US" sz="3600" dirty="0">
                <a:solidFill>
                  <a:srgbClr val="C00000"/>
                </a:solidFill>
                <a:latin typeface="Times New Roman" panose="02020603050405020304" pitchFamily="18" charset="0"/>
                <a:cs typeface="Times New Roman" panose="02020603050405020304" pitchFamily="18" charset="0"/>
              </a:rPr>
              <a:t>privatized Medicare Advantage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u="sng" dirty="0">
                <a:solidFill>
                  <a:schemeClr val="accent5">
                    <a:lumMod val="75000"/>
                  </a:schemeClr>
                </a:solidFill>
                <a:latin typeface="Times New Roman" panose="02020603050405020304" pitchFamily="18" charset="0"/>
                <a:cs typeface="Times New Roman" panose="02020603050405020304" pitchFamily="18" charset="0"/>
              </a:rPr>
              <a:t>Quality is not necessarily better</a:t>
            </a:r>
            <a:br>
              <a:rPr lang="en-US" sz="3600" b="1" dirty="0">
                <a:solidFill>
                  <a:schemeClr val="accent5">
                    <a:lumMod val="75000"/>
                  </a:schemeClr>
                </a:solidFill>
                <a:latin typeface="+mn-lt"/>
              </a:rPr>
            </a:br>
            <a:br>
              <a:rPr lang="en-US" sz="3600" b="1" dirty="0">
                <a:solidFill>
                  <a:schemeClr val="accent5">
                    <a:lumMod val="75000"/>
                  </a:schemeClr>
                </a:solidFill>
                <a:latin typeface="+mn-lt"/>
              </a:rPr>
            </a:br>
            <a:endParaRPr lang="en-US" sz="3100" dirty="0">
              <a:latin typeface="Times New Roman" panose="02020603050405020304" pitchFamily="18" charset="0"/>
              <a:cs typeface="Times New Roman" panose="02020603050405020304" pitchFamily="18" charset="0"/>
            </a:endParaRPr>
          </a:p>
        </p:txBody>
      </p:sp>
      <p:sp>
        <p:nvSpPr>
          <p:cNvPr id="3" name="Right Arrow 2">
            <a:extLst>
              <a:ext uri="{FF2B5EF4-FFF2-40B4-BE49-F238E27FC236}">
                <a16:creationId xmlns:a16="http://schemas.microsoft.com/office/drawing/2014/main" id="{6929EC80-F5F1-F201-AC5A-5855EC347571}"/>
              </a:ext>
            </a:extLst>
          </p:cNvPr>
          <p:cNvSpPr/>
          <p:nvPr/>
        </p:nvSpPr>
        <p:spPr>
          <a:xfrm>
            <a:off x="211676" y="3292742"/>
            <a:ext cx="4615381" cy="2882280"/>
          </a:xfrm>
          <a:prstGeom prst="rightArrow">
            <a:avLst>
              <a:gd name="adj1" fmla="val 100000"/>
              <a:gd name="adj2" fmla="val 31553"/>
            </a:avLst>
          </a:prstGeom>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defTabSz="889000">
              <a:lnSpc>
                <a:spcPct val="100000"/>
              </a:lnSpc>
              <a:spcBef>
                <a:spcPct val="0"/>
              </a:spcBef>
              <a:spcAft>
                <a:spcPts val="0"/>
              </a:spcAft>
              <a:buNone/>
            </a:pPr>
            <a:r>
              <a:rPr lang="en-US" sz="2800" kern="1200"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Medicare Advantage  beneficiaries use less healthcare than Traditional Medicare beneficiaries</a:t>
            </a:r>
            <a:endParaRPr lang="en-US" sz="2800" kern="1200"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5" name="Left Arrow 14">
            <a:extLst>
              <a:ext uri="{FF2B5EF4-FFF2-40B4-BE49-F238E27FC236}">
                <a16:creationId xmlns:a16="http://schemas.microsoft.com/office/drawing/2014/main" id="{F285DAAE-AFA4-0143-B854-8C155E188D90}"/>
              </a:ext>
            </a:extLst>
          </p:cNvPr>
          <p:cNvSpPr/>
          <p:nvPr/>
        </p:nvSpPr>
        <p:spPr>
          <a:xfrm>
            <a:off x="7721600" y="2798803"/>
            <a:ext cx="3901087" cy="3904277"/>
          </a:xfrm>
          <a:prstGeom prst="leftArrow">
            <a:avLst>
              <a:gd name="adj1" fmla="val 71214"/>
              <a:gd name="adj2" fmla="val 32101"/>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8890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MA plans receive higher overall payments </a:t>
            </a:r>
            <a:r>
              <a:rPr lang="en-US" sz="2400"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from the Federal system </a:t>
            </a:r>
            <a:r>
              <a:rPr kumimoji="0" lang="en-US" sz="240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than Traditional Medicare </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because there are </a:t>
            </a:r>
            <a:r>
              <a:rPr kumimoji="0" lang="en-US" sz="2400" b="0" i="0" u="none" strike="noStrike" kern="1200" cap="none" spc="0" normalizeH="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more people enrolled</a:t>
            </a:r>
            <a:endParaRPr kumimoji="0" lang="en-US" sz="2400" b="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4" name="Picture 3" descr="Health Care for All - California">
            <a:extLst>
              <a:ext uri="{FF2B5EF4-FFF2-40B4-BE49-F238E27FC236}">
                <a16:creationId xmlns:a16="http://schemas.microsoft.com/office/drawing/2014/main" id="{41A9A4D6-1934-E799-49C9-CB7FF1215EA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059" y="308459"/>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229A-5DCC-1449-8DAE-CB263A1FB17D}"/>
              </a:ext>
            </a:extLst>
          </p:cNvPr>
          <p:cNvSpPr>
            <a:spLocks noGrp="1"/>
          </p:cNvSpPr>
          <p:nvPr>
            <p:ph type="title"/>
          </p:nvPr>
        </p:nvSpPr>
        <p:spPr>
          <a:xfrm>
            <a:off x="487680" y="203200"/>
            <a:ext cx="11018520" cy="949325"/>
          </a:xfrm>
        </p:spPr>
        <p:txBody>
          <a:bodyPr>
            <a:normAutofit fontScale="90000"/>
          </a:bodyPr>
          <a:lstStyle/>
          <a:p>
            <a:pPr algn="l">
              <a:spcAft>
                <a:spcPts val="375"/>
              </a:spcAft>
            </a:pPr>
            <a:br>
              <a:rPr lang="en-US" sz="3600" b="0" i="0" u="sng" dirty="0">
                <a:solidFill>
                  <a:srgbClr val="FFFF00"/>
                </a:solidFill>
                <a:effectLst/>
                <a:latin typeface="Times New Roman" panose="02020603050405020304" pitchFamily="18" charset="0"/>
                <a:cs typeface="Times New Roman" panose="02020603050405020304" pitchFamily="18" charset="0"/>
              </a:rPr>
            </a:br>
            <a:br>
              <a:rPr lang="en-US" sz="3600" b="0" i="0" u="sng" dirty="0">
                <a:solidFill>
                  <a:srgbClr val="FFFF00"/>
                </a:solidFill>
                <a:effectLst/>
                <a:latin typeface="Times New Roman" panose="02020603050405020304" pitchFamily="18" charset="0"/>
                <a:cs typeface="Times New Roman" panose="02020603050405020304" pitchFamily="18" charset="0"/>
              </a:rPr>
            </a:br>
            <a:br>
              <a:rPr lang="en-US" sz="3600" b="0" i="0" u="sng" dirty="0">
                <a:solidFill>
                  <a:srgbClr val="FFFF00"/>
                </a:solidFill>
                <a:effectLst/>
                <a:latin typeface="Times New Roman" panose="02020603050405020304" pitchFamily="18" charset="0"/>
                <a:cs typeface="Times New Roman" panose="02020603050405020304" pitchFamily="18" charset="0"/>
              </a:rPr>
            </a:br>
            <a:br>
              <a:rPr lang="en-US" b="0" i="0" u="sng" dirty="0">
                <a:solidFill>
                  <a:srgbClr val="C00000"/>
                </a:solidFill>
                <a:effectLst/>
                <a:latin typeface="Times New Roman" panose="02020603050405020304" pitchFamily="18" charset="0"/>
                <a:cs typeface="Times New Roman" panose="02020603050405020304" pitchFamily="18" charset="0"/>
              </a:rPr>
            </a:br>
            <a:br>
              <a:rPr lang="en-US" b="0" i="0" u="sng" dirty="0">
                <a:solidFill>
                  <a:srgbClr val="C00000"/>
                </a:solidFill>
                <a:effectLst/>
                <a:latin typeface="Times New Roman" panose="02020603050405020304" pitchFamily="18" charset="0"/>
                <a:cs typeface="Times New Roman" panose="02020603050405020304" pitchFamily="18" charset="0"/>
              </a:rPr>
            </a:br>
            <a:r>
              <a:rPr lang="en-US" b="0" i="0" u="sng" dirty="0">
                <a:solidFill>
                  <a:srgbClr val="C00000"/>
                </a:solidFill>
                <a:effectLst/>
                <a:latin typeface="Times New Roman" panose="02020603050405020304" pitchFamily="18" charset="0"/>
                <a:cs typeface="Times New Roman" panose="02020603050405020304" pitchFamily="18" charset="0"/>
              </a:rPr>
              <a:t>HOSPICE CARE is becoming a </a:t>
            </a:r>
            <a:br>
              <a:rPr lang="en-US" b="0" i="0" u="sng" dirty="0">
                <a:solidFill>
                  <a:srgbClr val="C00000"/>
                </a:solidFill>
                <a:effectLst/>
                <a:latin typeface="Times New Roman" panose="02020603050405020304" pitchFamily="18" charset="0"/>
                <a:cs typeface="Times New Roman" panose="02020603050405020304" pitchFamily="18" charset="0"/>
              </a:rPr>
            </a:br>
            <a:r>
              <a:rPr lang="en-US" b="0" i="0" u="sng" dirty="0">
                <a:solidFill>
                  <a:srgbClr val="C00000"/>
                </a:solidFill>
                <a:effectLst/>
                <a:latin typeface="Times New Roman" panose="02020603050405020304" pitchFamily="18" charset="0"/>
                <a:cs typeface="Times New Roman" panose="02020603050405020304" pitchFamily="18" charset="0"/>
              </a:rPr>
              <a:t>for-profit business </a:t>
            </a:r>
            <a:r>
              <a:rPr lang="en-US" b="0" i="0" dirty="0">
                <a:solidFill>
                  <a:srgbClr val="C00000"/>
                </a:solidFill>
                <a:effectLst/>
                <a:latin typeface="Times New Roman" panose="02020603050405020304" pitchFamily="18" charset="0"/>
                <a:cs typeface="Times New Roman" panose="02020603050405020304" pitchFamily="18" charset="0"/>
              </a:rPr>
              <a:t> </a:t>
            </a:r>
            <a:br>
              <a:rPr lang="en-US" sz="3600" b="0" i="0" dirty="0">
                <a:solidFill>
                  <a:schemeClr val="tx1"/>
                </a:solidFill>
                <a:effectLst/>
                <a:latin typeface="Times New Roman" panose="02020603050405020304" pitchFamily="18" charset="0"/>
                <a:cs typeface="Times New Roman" panose="02020603050405020304" pitchFamily="18" charset="0"/>
              </a:rPr>
            </a:br>
            <a:br>
              <a:rPr lang="en-US" sz="2700" b="0" i="0" dirty="0">
                <a:solidFill>
                  <a:schemeClr val="tx1"/>
                </a:solidFill>
                <a:effectLst/>
                <a:latin typeface="Times New Roman" panose="02020603050405020304" pitchFamily="18" charset="0"/>
                <a:cs typeface="Times New Roman" panose="02020603050405020304" pitchFamily="18" charset="0"/>
              </a:rPr>
            </a:br>
            <a:br>
              <a:rPr lang="en-US" sz="3100" b="0" i="0" dirty="0">
                <a:solidFill>
                  <a:schemeClr val="tx1"/>
                </a:solidFill>
                <a:effectLst/>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For-profit hospices more likely ranked as low-performing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due to staff and cost cutting</a:t>
            </a:r>
          </a:p>
        </p:txBody>
      </p:sp>
      <p:sp>
        <p:nvSpPr>
          <p:cNvPr id="3" name="Text Placeholder 2">
            <a:extLst>
              <a:ext uri="{FF2B5EF4-FFF2-40B4-BE49-F238E27FC236}">
                <a16:creationId xmlns:a16="http://schemas.microsoft.com/office/drawing/2014/main" id="{5EF2E7C2-730B-D518-8C4A-1445213DD949}"/>
              </a:ext>
            </a:extLst>
          </p:cNvPr>
          <p:cNvSpPr>
            <a:spLocks noGrp="1"/>
          </p:cNvSpPr>
          <p:nvPr>
            <p:ph type="body" idx="10"/>
          </p:nvPr>
        </p:nvSpPr>
        <p:spPr>
          <a:xfrm>
            <a:off x="0" y="6067313"/>
            <a:ext cx="12192000" cy="790688"/>
          </a:xfrm>
        </p:spPr>
        <p:txBody>
          <a:bodyPr/>
          <a:lstStyle/>
          <a:p>
            <a:pPr>
              <a:lnSpc>
                <a:spcPct val="100000"/>
              </a:lnSpc>
            </a:pPr>
            <a:r>
              <a:rPr lang="en-US" dirty="0"/>
              <a:t>Low-performing defined as hospices with a CAHPS Hospice Survey score 3 points or more below the national average.  Data from: </a:t>
            </a:r>
            <a:r>
              <a:rPr lang="en-US" dirty="0" err="1"/>
              <a:t>Anhang</a:t>
            </a:r>
            <a:r>
              <a:rPr lang="en-US" dirty="0"/>
              <a:t> Price R, </a:t>
            </a:r>
            <a:r>
              <a:rPr lang="en-US" dirty="0" err="1"/>
              <a:t>Parast</a:t>
            </a:r>
            <a:r>
              <a:rPr lang="en-US" dirty="0"/>
              <a:t> L, Elliott MN, et al. Association of Hospice Profit Status With Family Caregivers’ Reported Care Experiences. JAMA Internal Medicine 2023;183(4):311–8.</a:t>
            </a:r>
          </a:p>
        </p:txBody>
      </p:sp>
      <p:graphicFrame>
        <p:nvGraphicFramePr>
          <p:cNvPr id="5" name="Chart 4">
            <a:extLst>
              <a:ext uri="{FF2B5EF4-FFF2-40B4-BE49-F238E27FC236}">
                <a16:creationId xmlns:a16="http://schemas.microsoft.com/office/drawing/2014/main" id="{B32E0232-BC00-59A8-C8B9-C51540D1CF18}"/>
              </a:ext>
            </a:extLst>
          </p:cNvPr>
          <p:cNvGraphicFramePr/>
          <p:nvPr>
            <p:extLst>
              <p:ext uri="{D42A27DB-BD31-4B8C-83A1-F6EECF244321}">
                <p14:modId xmlns:p14="http://schemas.microsoft.com/office/powerpoint/2010/main" val="1893607068"/>
              </p:ext>
            </p:extLst>
          </p:nvPr>
        </p:nvGraphicFramePr>
        <p:xfrm>
          <a:off x="4494564" y="2628898"/>
          <a:ext cx="5662262" cy="37027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F683900-3684-1D59-7403-1ADE5A369424}"/>
              </a:ext>
            </a:extLst>
          </p:cNvPr>
          <p:cNvSpPr txBox="1"/>
          <p:nvPr/>
        </p:nvSpPr>
        <p:spPr>
          <a:xfrm>
            <a:off x="593702" y="2469210"/>
            <a:ext cx="3559925" cy="3662541"/>
          </a:xfrm>
          <a:prstGeom prst="rect">
            <a:avLst/>
          </a:prstGeom>
          <a:noFill/>
        </p:spPr>
        <p:txBody>
          <a:bodyPr wrap="square" rtlCol="0">
            <a:spAutoFit/>
          </a:bodyPr>
          <a:lstStyle/>
          <a:p>
            <a:pPr>
              <a:spcAft>
                <a:spcPts val="1200"/>
              </a:spcAft>
            </a:pPr>
            <a:endParaRPr lang="en-US" sz="2400" dirty="0">
              <a:solidFill>
                <a:schemeClr val="tx1">
                  <a:lumMod val="95000"/>
                </a:schemeClr>
              </a:solidFill>
            </a:endParaRPr>
          </a:p>
          <a:p>
            <a:pPr>
              <a:spcAft>
                <a:spcPts val="1200"/>
              </a:spcAft>
            </a:pPr>
            <a:endParaRPr lang="en-US" sz="2400" dirty="0">
              <a:solidFill>
                <a:schemeClr val="tx1">
                  <a:lumMod val="95000"/>
                </a:schemeClr>
              </a:solidFill>
              <a:latin typeface="Times New Roman" panose="02020603050405020304" pitchFamily="18" charset="0"/>
              <a:cs typeface="Times New Roman" panose="02020603050405020304" pitchFamily="18" charset="0"/>
            </a:endParaRPr>
          </a:p>
          <a:p>
            <a:pPr>
              <a:spcAft>
                <a:spcPts val="1200"/>
              </a:spcAft>
            </a:pPr>
            <a:endParaRPr lang="en-US" sz="2400" dirty="0">
              <a:solidFill>
                <a:schemeClr val="tx1">
                  <a:lumMod val="95000"/>
                </a:schemeClr>
              </a:solidFill>
              <a:latin typeface="Times New Roman" panose="02020603050405020304" pitchFamily="18" charset="0"/>
              <a:cs typeface="Times New Roman" panose="02020603050405020304" pitchFamily="18" charset="0"/>
            </a:endParaRPr>
          </a:p>
          <a:p>
            <a:pPr>
              <a:spcAft>
                <a:spcPts val="1200"/>
              </a:spcAft>
            </a:pPr>
            <a:endParaRPr lang="en-US" sz="2400" dirty="0">
              <a:solidFill>
                <a:schemeClr val="tx1">
                  <a:lumMod val="95000"/>
                </a:schemeClr>
              </a:solidFill>
              <a:latin typeface="Times New Roman" panose="02020603050405020304" pitchFamily="18" charset="0"/>
              <a:cs typeface="Times New Roman" panose="02020603050405020304" pitchFamily="18" charset="0"/>
            </a:endParaRPr>
          </a:p>
          <a:p>
            <a:pPr>
              <a:spcAft>
                <a:spcPts val="1200"/>
              </a:spcAft>
            </a:pPr>
            <a:r>
              <a:rPr lang="en-US" sz="2400" dirty="0">
                <a:solidFill>
                  <a:schemeClr val="tx1">
                    <a:lumMod val="95000"/>
                  </a:schemeClr>
                </a:solidFill>
                <a:latin typeface="Times New Roman" panose="02020603050405020304" pitchFamily="18" charset="0"/>
                <a:cs typeface="Times New Roman" panose="02020603050405020304" pitchFamily="18" charset="0"/>
              </a:rPr>
              <a:t>Percentage of hospices ranked as </a:t>
            </a:r>
            <a:r>
              <a:rPr lang="en-US" sz="2400" b="1" dirty="0">
                <a:solidFill>
                  <a:schemeClr val="tx1">
                    <a:lumMod val="95000"/>
                  </a:schemeClr>
                </a:solidFill>
                <a:latin typeface="Times New Roman" panose="02020603050405020304" pitchFamily="18" charset="0"/>
                <a:cs typeface="Times New Roman" panose="02020603050405020304" pitchFamily="18" charset="0"/>
              </a:rPr>
              <a:t>low-performing</a:t>
            </a:r>
            <a:r>
              <a:rPr lang="en-US" sz="2400" dirty="0">
                <a:solidFill>
                  <a:schemeClr val="tx1">
                    <a:lumMod val="95000"/>
                  </a:schemeClr>
                </a:solidFill>
                <a:latin typeface="Times New Roman" panose="02020603050405020304" pitchFamily="18" charset="0"/>
                <a:cs typeface="Times New Roman" panose="02020603050405020304" pitchFamily="18" charset="0"/>
              </a:rPr>
              <a:t> by family assessments of care </a:t>
            </a:r>
          </a:p>
        </p:txBody>
      </p:sp>
      <p:pic>
        <p:nvPicPr>
          <p:cNvPr id="4" name="Picture 3" descr="Health Care for All - California">
            <a:extLst>
              <a:ext uri="{FF2B5EF4-FFF2-40B4-BE49-F238E27FC236}">
                <a16:creationId xmlns:a16="http://schemas.microsoft.com/office/drawing/2014/main" id="{0A1D3954-CDBA-055F-6D6F-71A0153AAAC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8380" y="170512"/>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6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365125"/>
            <a:ext cx="10886440" cy="1325563"/>
          </a:xfrm>
        </p:spPr>
        <p:txBody>
          <a:bodyPr>
            <a:normAutofit fontScale="90000"/>
          </a:bodyPr>
          <a:lstStyle/>
          <a:p>
            <a:br>
              <a:rPr lang="en-US" dirty="0">
                <a:solidFill>
                  <a:srgbClr val="C00000"/>
                </a:solidFill>
                <a:latin typeface="Times New Roman" panose="02020603050405020304" pitchFamily="18" charset="0"/>
                <a:cs typeface="Times New Roman" panose="02020603050405020304" pitchFamily="18" charset="0"/>
              </a:rPr>
            </a:br>
            <a:br>
              <a:rPr lang="en-US" dirty="0">
                <a:solidFill>
                  <a:srgbClr val="C00000"/>
                </a:solidFill>
                <a:latin typeface="Times New Roman" panose="02020603050405020304" pitchFamily="18" charset="0"/>
                <a:cs typeface="Times New Roman" panose="02020603050405020304" pitchFamily="18" charset="0"/>
              </a:rPr>
            </a:b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Insurance </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administrative </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costs are huge</a:t>
            </a:r>
          </a:p>
        </p:txBody>
      </p:sp>
      <p:sp>
        <p:nvSpPr>
          <p:cNvPr id="3" name="Text Placeholder 2"/>
          <p:cNvSpPr>
            <a:spLocks noGrp="1"/>
          </p:cNvSpPr>
          <p:nvPr>
            <p:ph type="body" idx="10"/>
          </p:nvPr>
        </p:nvSpPr>
        <p:spPr/>
        <p:txBody>
          <a:bodyPr/>
          <a:lstStyle/>
          <a:p>
            <a:endParaRPr lang="en-US"/>
          </a:p>
        </p:txBody>
      </p:sp>
      <p:sp>
        <p:nvSpPr>
          <p:cNvPr id="4" name="Rectangle 3"/>
          <p:cNvSpPr/>
          <p:nvPr/>
        </p:nvSpPr>
        <p:spPr>
          <a:xfrm>
            <a:off x="467360" y="2550794"/>
            <a:ext cx="7305040" cy="2739211"/>
          </a:xfrm>
          <a:prstGeom prst="rect">
            <a:avLst/>
          </a:prstGeom>
        </p:spPr>
        <p:txBody>
          <a:bodyPr wrap="square">
            <a:spAutoFit/>
          </a:bodyPr>
          <a:lstStyle/>
          <a:p>
            <a:endParaRPr lang="en-US" sz="3200" dirty="0">
              <a:latin typeface="Times New Roman" panose="02020603050405020304" pitchFamily="18" charset="0"/>
              <a:cs typeface="Times New Roman" panose="02020603050405020304" pitchFamily="18" charset="0"/>
            </a:endParaRPr>
          </a:p>
          <a:p>
            <a:endParaRPr lang="fr-FR" sz="1200" dirty="0">
              <a:solidFill>
                <a:srgbClr val="0070C0"/>
              </a:solidFill>
              <a:latin typeface="Times New Roman" panose="02020603050405020304" pitchFamily="18" charset="0"/>
              <a:cs typeface="Times New Roman" panose="02020603050405020304" pitchFamily="18" charset="0"/>
            </a:endParaRPr>
          </a:p>
          <a:p>
            <a:endParaRPr lang="en-US" sz="3200" b="1" dirty="0">
              <a:solidFill>
                <a:srgbClr val="0070C0"/>
              </a:solidFill>
              <a:latin typeface="Times New Roman" panose="02020603050405020304" pitchFamily="18" charset="0"/>
              <a:cs typeface="Times New Roman" panose="02020603050405020304" pitchFamily="18" charset="0"/>
            </a:endParaRPr>
          </a:p>
          <a:p>
            <a:r>
              <a:rPr lang="en-US" sz="3200" b="1" dirty="0">
                <a:solidFill>
                  <a:srgbClr val="0070C0"/>
                </a:solidFill>
                <a:latin typeface="Times New Roman" panose="02020603050405020304" pitchFamily="18" charset="0"/>
                <a:cs typeface="Times New Roman" panose="02020603050405020304" pitchFamily="18" charset="0"/>
              </a:rPr>
              <a:t>Duke Medical Center:</a:t>
            </a:r>
          </a:p>
          <a:p>
            <a:r>
              <a:rPr lang="en-US" sz="3200" b="1" dirty="0">
                <a:latin typeface="Times New Roman" panose="02020603050405020304" pitchFamily="18" charset="0"/>
                <a:cs typeface="Times New Roman" panose="02020603050405020304" pitchFamily="18" charset="0"/>
              </a:rPr>
              <a:t>957 beds</a:t>
            </a:r>
          </a:p>
          <a:p>
            <a:r>
              <a:rPr lang="en-US" sz="3200" b="1" dirty="0">
                <a:latin typeface="Times New Roman" panose="02020603050405020304" pitchFamily="18" charset="0"/>
                <a:cs typeface="Times New Roman" panose="02020603050405020304" pitchFamily="18" charset="0"/>
              </a:rPr>
              <a:t>1600 billing clerks</a:t>
            </a:r>
          </a:p>
        </p:txBody>
      </p:sp>
      <p:pic>
        <p:nvPicPr>
          <p:cNvPr id="5" name="Picture 4"/>
          <p:cNvPicPr>
            <a:picLocks noChangeAspect="1"/>
          </p:cNvPicPr>
          <p:nvPr/>
        </p:nvPicPr>
        <p:blipFill>
          <a:blip r:embed="rId3"/>
          <a:stretch>
            <a:fillRect/>
          </a:stretch>
        </p:blipFill>
        <p:spPr>
          <a:xfrm>
            <a:off x="6197600" y="0"/>
            <a:ext cx="5502910" cy="6858000"/>
          </a:xfrm>
          <a:prstGeom prst="rect">
            <a:avLst/>
          </a:prstGeom>
        </p:spPr>
      </p:pic>
      <p:pic>
        <p:nvPicPr>
          <p:cNvPr id="6" name="Picture 5" descr="Health Care for All - California">
            <a:extLst>
              <a:ext uri="{FF2B5EF4-FFF2-40B4-BE49-F238E27FC236}">
                <a16:creationId xmlns:a16="http://schemas.microsoft.com/office/drawing/2014/main" id="{9EB9D5FA-644D-D957-1FBE-8E8BEA13875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3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932" y="214714"/>
            <a:ext cx="9504001" cy="6428572"/>
          </a:xfrm>
          <a:prstGeom prst="rect">
            <a:avLst/>
          </a:prstGeom>
        </p:spPr>
      </p:pic>
      <p:pic>
        <p:nvPicPr>
          <p:cNvPr id="2" name="Picture 1" descr="Health Care for All - California">
            <a:extLst>
              <a:ext uri="{FF2B5EF4-FFF2-40B4-BE49-F238E27FC236}">
                <a16:creationId xmlns:a16="http://schemas.microsoft.com/office/drawing/2014/main" id="{66F9625A-310A-B70B-6BBA-2CAA4FF18EBB}"/>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3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B5B0-55F3-842B-D467-7A189997FF84}"/>
              </a:ext>
            </a:extLst>
          </p:cNvPr>
          <p:cNvSpPr>
            <a:spLocks noGrp="1"/>
          </p:cNvSpPr>
          <p:nvPr>
            <p:ph type="title"/>
          </p:nvPr>
        </p:nvSpPr>
        <p:spPr>
          <a:xfrm>
            <a:off x="1036320" y="721360"/>
            <a:ext cx="10317480" cy="5130800"/>
          </a:xfrm>
        </p:spPr>
        <p:txBody>
          <a:bodyPr/>
          <a:lstStyle/>
          <a:p>
            <a:r>
              <a:rPr lang="en-US" sz="7200" dirty="0">
                <a:solidFill>
                  <a:srgbClr val="C00000"/>
                </a:solidFill>
                <a:latin typeface="Times New Roman" panose="02020603050405020304" pitchFamily="18" charset="0"/>
                <a:cs typeface="Times New Roman" panose="02020603050405020304" pitchFamily="18" charset="0"/>
              </a:rPr>
              <a:t>	What model would 	be 	better ?</a:t>
            </a:r>
          </a:p>
        </p:txBody>
      </p:sp>
      <p:sp>
        <p:nvSpPr>
          <p:cNvPr id="3" name="Text Placeholder 2">
            <a:extLst>
              <a:ext uri="{FF2B5EF4-FFF2-40B4-BE49-F238E27FC236}">
                <a16:creationId xmlns:a16="http://schemas.microsoft.com/office/drawing/2014/main" id="{F9B3F71C-8EF8-FC64-A9D5-BB8141DFB7B9}"/>
              </a:ext>
            </a:extLst>
          </p:cNvPr>
          <p:cNvSpPr>
            <a:spLocks noGrp="1"/>
          </p:cNvSpPr>
          <p:nvPr>
            <p:ph type="body" idx="10"/>
          </p:nvPr>
        </p:nvSpPr>
        <p:spPr/>
        <p:txBody>
          <a:bodyPr/>
          <a:lstStyle/>
          <a:p>
            <a:endParaRPr lang="en-US"/>
          </a:p>
        </p:txBody>
      </p:sp>
      <p:pic>
        <p:nvPicPr>
          <p:cNvPr id="4" name="Picture 3" descr="Health Care for All - California">
            <a:extLst>
              <a:ext uri="{FF2B5EF4-FFF2-40B4-BE49-F238E27FC236}">
                <a16:creationId xmlns:a16="http://schemas.microsoft.com/office/drawing/2014/main" id="{8736773F-325D-0B88-7075-A082031D3B2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0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7047-F8C6-C1D4-3CEA-8BE533C0CF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6F6C5-CDA3-AE1A-E115-5F31E80A14AF}"/>
              </a:ext>
            </a:extLst>
          </p:cNvPr>
          <p:cNvSpPr>
            <a:spLocks noGrp="1"/>
          </p:cNvSpPr>
          <p:nvPr>
            <p:ph idx="4294967295"/>
          </p:nvPr>
        </p:nvSpPr>
        <p:spPr>
          <a:xfrm>
            <a:off x="0" y="771525"/>
            <a:ext cx="8947150" cy="5476875"/>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8E736424-65AD-E14F-F054-1919C0C06628}"/>
              </a:ext>
            </a:extLst>
          </p:cNvPr>
          <p:cNvSpPr/>
          <p:nvPr/>
        </p:nvSpPr>
        <p:spPr>
          <a:xfrm>
            <a:off x="414068" y="-237067"/>
            <a:ext cx="11344041" cy="6494085"/>
          </a:xfrm>
          <a:prstGeom prst="rect">
            <a:avLst/>
          </a:prstGeom>
        </p:spPr>
        <p:txBody>
          <a:bodyPr wrap="square">
            <a:spAutoFit/>
          </a:bodyPr>
          <a:lstStyle/>
          <a:p>
            <a:b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br>
            <a:endParaRPr lang="en-US" sz="3200"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sz="4800" dirty="0">
                <a:solidFill>
                  <a:srgbClr val="FFFF00"/>
                </a:solidFill>
                <a:latin typeface="Times New Roman" panose="02020603050405020304" pitchFamily="18" charset="0"/>
                <a:cs typeface="Times New Roman" panose="02020603050405020304" pitchFamily="18" charset="0"/>
              </a:rPr>
              <a:t>  </a:t>
            </a:r>
            <a:r>
              <a:rPr lang="en-US" sz="4800" u="sng" dirty="0">
                <a:latin typeface="Times New Roman" panose="02020603050405020304" pitchFamily="18" charset="0"/>
                <a:cs typeface="Times New Roman" panose="02020603050405020304" pitchFamily="18" charset="0"/>
              </a:rPr>
              <a:t>Major questions to consider: </a:t>
            </a:r>
          </a:p>
          <a:p>
            <a:endParaRPr lang="en-US" sz="2800" dirty="0">
              <a:solidFill>
                <a:schemeClr val="tx2"/>
              </a:solidFill>
              <a:latin typeface="Times New Roman" panose="02020603050405020304" pitchFamily="18" charset="0"/>
              <a:cs typeface="Times New Roman" panose="02020603050405020304" pitchFamily="18" charset="0"/>
            </a:endParaRPr>
          </a:p>
          <a:p>
            <a:r>
              <a:rPr lang="en-US" sz="2800" dirty="0">
                <a:solidFill>
                  <a:schemeClr val="tx2"/>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What should the goals of our healthcare system be? </a:t>
            </a:r>
          </a:p>
          <a:p>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What kind of system do we have?  How did we get here?</a:t>
            </a:r>
          </a:p>
          <a:p>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What model would be better? 				</a:t>
            </a:r>
          </a:p>
          <a:p>
            <a:r>
              <a:rPr lang="en-US" sz="3200" dirty="0">
                <a:solidFill>
                  <a:srgbClr val="C00000"/>
                </a:solidFill>
                <a:latin typeface="Times New Roman" panose="02020603050405020304" pitchFamily="18" charset="0"/>
                <a:cs typeface="Times New Roman" panose="02020603050405020304" pitchFamily="18" charset="0"/>
              </a:rPr>
              <a:t>     </a:t>
            </a:r>
          </a:p>
          <a:p>
            <a:r>
              <a:rPr lang="en-US" sz="3200" dirty="0">
                <a:solidFill>
                  <a:srgbClr val="C00000"/>
                </a:solidFill>
                <a:latin typeface="Times New Roman" panose="02020603050405020304" pitchFamily="18" charset="0"/>
                <a:cs typeface="Times New Roman" panose="02020603050405020304" pitchFamily="18" charset="0"/>
              </a:rPr>
              <a:t>     How might change be achieved in California?    </a:t>
            </a:r>
          </a:p>
          <a:p>
            <a:r>
              <a:rPr lang="en-US" sz="3200" dirty="0">
                <a:solidFill>
                  <a:srgbClr val="C00000"/>
                </a:solidFill>
                <a:latin typeface="Times New Roman" panose="02020603050405020304" pitchFamily="18" charset="0"/>
                <a:cs typeface="Times New Roman" panose="02020603050405020304" pitchFamily="18" charset="0"/>
              </a:rPr>
              <a:t>      </a:t>
            </a:r>
          </a:p>
          <a:p>
            <a:r>
              <a:rPr lang="en-US" sz="3200" dirty="0">
                <a:solidFill>
                  <a:srgbClr val="C00000"/>
                </a:solidFill>
                <a:latin typeface="Times New Roman" panose="02020603050405020304" pitchFamily="18" charset="0"/>
                <a:cs typeface="Times New Roman" panose="02020603050405020304" pitchFamily="18" charset="0"/>
              </a:rPr>
              <a:t>     What are the next steps?                          		</a:t>
            </a:r>
            <a:endParaRPr lang="en-US" sz="3200" dirty="0">
              <a:solidFill>
                <a:srgbClr val="C00000"/>
              </a:solidFill>
            </a:endParaRPr>
          </a:p>
        </p:txBody>
      </p:sp>
      <p:pic>
        <p:nvPicPr>
          <p:cNvPr id="2" name="Picture 1" descr="Health Care for All - California">
            <a:extLst>
              <a:ext uri="{FF2B5EF4-FFF2-40B4-BE49-F238E27FC236}">
                <a16:creationId xmlns:a16="http://schemas.microsoft.com/office/drawing/2014/main" id="{2DA65FA6-979E-A9FD-4B06-4B4C7E46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288" y="130458"/>
            <a:ext cx="2313299" cy="81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2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94079" y="582804"/>
            <a:ext cx="10007601" cy="6137237"/>
          </a:xfrm>
          <a:prstGeom prst="rect">
            <a:avLst/>
          </a:prstGeom>
        </p:spPr>
      </p:pic>
      <p:pic>
        <p:nvPicPr>
          <p:cNvPr id="3" name="Picture 2" descr="Health Care for All - California">
            <a:extLst>
              <a:ext uri="{FF2B5EF4-FFF2-40B4-BE49-F238E27FC236}">
                <a16:creationId xmlns:a16="http://schemas.microsoft.com/office/drawing/2014/main" id="{409D473F-A03A-8636-F9D6-ADCF4DEDD72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582804"/>
            <a:ext cx="1988820" cy="58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7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301577"/>
            <a:ext cx="10855960" cy="1080184"/>
          </a:xfrm>
        </p:spPr>
        <p:txBody>
          <a:bodyPr/>
          <a:lstStyle/>
          <a:p>
            <a:r>
              <a:rPr lang="en-US" u="sng" dirty="0">
                <a:solidFill>
                  <a:srgbClr val="C00000"/>
                </a:solidFill>
                <a:latin typeface="Times New Roman" panose="02020603050405020304" pitchFamily="18" charset="0"/>
                <a:cs typeface="Times New Roman" panose="02020603050405020304" pitchFamily="18" charset="0"/>
              </a:rPr>
              <a:t>Single Payer Fundamentals</a:t>
            </a:r>
          </a:p>
        </p:txBody>
      </p:sp>
      <p:sp>
        <p:nvSpPr>
          <p:cNvPr id="3" name="Text Placeholder 2"/>
          <p:cNvSpPr>
            <a:spLocks noGrp="1"/>
          </p:cNvSpPr>
          <p:nvPr>
            <p:ph type="body" idx="10"/>
          </p:nvPr>
        </p:nvSpPr>
        <p:spPr/>
        <p:txBody>
          <a:bodyPr/>
          <a:lstStyle/>
          <a:p>
            <a:endParaRPr lang="en-US"/>
          </a:p>
        </p:txBody>
      </p:sp>
      <p:sp>
        <p:nvSpPr>
          <p:cNvPr id="4" name="Rectangle 3"/>
          <p:cNvSpPr/>
          <p:nvPr/>
        </p:nvSpPr>
        <p:spPr>
          <a:xfrm>
            <a:off x="497840" y="971550"/>
            <a:ext cx="11523175" cy="5878532"/>
          </a:xfrm>
          <a:prstGeom prst="rect">
            <a:avLst/>
          </a:prstGeom>
        </p:spPr>
        <p:txBody>
          <a:bodyPr wrap="square">
            <a:spAutoFit/>
          </a:bodyPr>
          <a:lstStyle/>
          <a:p>
            <a:endParaRPr lang="en-US" sz="2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Healthcare dollars (Medicaid, Medicare, income and employer taxes) pooled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Providers paid by single payer agency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insurance premiums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Reduced or no co-pays/deductibles</a:t>
            </a:r>
          </a:p>
          <a:p>
            <a:r>
              <a:rPr lang="en-US"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Reduced administrative costs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Ability to bargain for cheaper drug and medical devices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Healthcare not tied to employment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Private and public care continues in a variety of settings</a:t>
            </a:r>
          </a:p>
          <a:p>
            <a:r>
              <a:rPr lang="en-US" sz="2800" dirty="0">
                <a:solidFill>
                  <a:srgbClr val="FFFF00"/>
                </a:solidFill>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dirty="0"/>
          </a:p>
        </p:txBody>
      </p:sp>
      <p:pic>
        <p:nvPicPr>
          <p:cNvPr id="5" name="Picture 4" descr="Health Care for All - California">
            <a:extLst>
              <a:ext uri="{FF2B5EF4-FFF2-40B4-BE49-F238E27FC236}">
                <a16:creationId xmlns:a16="http://schemas.microsoft.com/office/drawing/2014/main" id="{024123C4-6114-46D3-E95E-FBBC4EA457FF}"/>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2952-1E8D-3EB8-EF84-61BE5797D56A}"/>
              </a:ext>
            </a:extLst>
          </p:cNvPr>
          <p:cNvSpPr>
            <a:spLocks noGrp="1"/>
          </p:cNvSpPr>
          <p:nvPr>
            <p:ph type="title"/>
          </p:nvPr>
        </p:nvSpPr>
        <p:spPr>
          <a:xfrm>
            <a:off x="699911" y="365124"/>
            <a:ext cx="11051821" cy="5385436"/>
          </a:xfrm>
        </p:spPr>
        <p:txBody>
          <a:bodyPr>
            <a:normAutofit/>
          </a:bodyPr>
          <a:lstStyle/>
          <a:p>
            <a:r>
              <a:rPr lang="en-US" sz="4000" u="sng" dirty="0">
                <a:solidFill>
                  <a:srgbClr val="C00000"/>
                </a:solidFill>
                <a:latin typeface="Times New Roman" panose="02020603050405020304" pitchFamily="18" charset="0"/>
                <a:cs typeface="Times New Roman" panose="02020603050405020304" pitchFamily="18" charset="0"/>
              </a:rPr>
              <a:t>Single Payer Fundamentals  </a:t>
            </a:r>
            <a:r>
              <a:rPr lang="en-US" sz="4000" u="sng"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continued)</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Transition over a number of years.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Retraining for insurance workers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Professional committee to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oversee standards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set prices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support geographic and staffing needs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Coverage is comprehensive : vision, dental, mental health, long term care from birth to death</a:t>
            </a:r>
          </a:p>
        </p:txBody>
      </p:sp>
      <p:sp>
        <p:nvSpPr>
          <p:cNvPr id="3" name="Text Placeholder 2">
            <a:extLst>
              <a:ext uri="{FF2B5EF4-FFF2-40B4-BE49-F238E27FC236}">
                <a16:creationId xmlns:a16="http://schemas.microsoft.com/office/drawing/2014/main" id="{7373FC64-6F77-B47C-BA64-18CF8DAA7A70}"/>
              </a:ext>
            </a:extLst>
          </p:cNvPr>
          <p:cNvSpPr>
            <a:spLocks noGrp="1"/>
          </p:cNvSpPr>
          <p:nvPr>
            <p:ph type="body" idx="10"/>
          </p:nvPr>
        </p:nvSpPr>
        <p:spPr/>
        <p:txBody>
          <a:bodyPr/>
          <a:lstStyle/>
          <a:p>
            <a:endParaRPr lang="en-US" dirty="0"/>
          </a:p>
        </p:txBody>
      </p:sp>
      <p:pic>
        <p:nvPicPr>
          <p:cNvPr id="4" name="Picture 3" descr="Health Care for All - California">
            <a:extLst>
              <a:ext uri="{FF2B5EF4-FFF2-40B4-BE49-F238E27FC236}">
                <a16:creationId xmlns:a16="http://schemas.microsoft.com/office/drawing/2014/main" id="{6D18686A-13D3-DE4F-4C83-4D80DCCA9ECE}"/>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022" y="295473"/>
            <a:ext cx="1808198"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27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87D2-11FA-B342-9DEF-1CBF1BD879A5}"/>
              </a:ext>
            </a:extLst>
          </p:cNvPr>
          <p:cNvSpPr>
            <a:spLocks noGrp="1"/>
          </p:cNvSpPr>
          <p:nvPr>
            <p:ph type="title"/>
          </p:nvPr>
        </p:nvSpPr>
        <p:spPr>
          <a:xfrm>
            <a:off x="327378" y="0"/>
            <a:ext cx="10828302" cy="1027289"/>
          </a:xfrm>
        </p:spPr>
        <p:txBody>
          <a:bodyPr>
            <a:normAutofit fontScale="90000"/>
          </a:bodyPr>
          <a:lstStyle/>
          <a:p>
            <a:br>
              <a:rPr lang="en-US" u="sng" dirty="0">
                <a:solidFill>
                  <a:srgbClr val="C00000"/>
                </a:solidFill>
                <a:latin typeface="Times New Roman" panose="02020603050405020304" pitchFamily="18" charset="0"/>
                <a:cs typeface="Times New Roman" panose="02020603050405020304" pitchFamily="18" charset="0"/>
              </a:rPr>
            </a:br>
            <a:br>
              <a:rPr lang="en-US" u="sng" dirty="0">
                <a:solidFill>
                  <a:srgbClr val="C00000"/>
                </a:solidFill>
                <a:latin typeface="Times New Roman" panose="02020603050405020304" pitchFamily="18" charset="0"/>
                <a:cs typeface="Times New Roman" panose="02020603050405020304" pitchFamily="18" charset="0"/>
              </a:rPr>
            </a:br>
            <a:r>
              <a:rPr lang="en-US" u="sng" dirty="0">
                <a:solidFill>
                  <a:srgbClr val="C00000"/>
                </a:solidFill>
                <a:latin typeface="Times New Roman" panose="02020603050405020304" pitchFamily="18" charset="0"/>
                <a:cs typeface="Times New Roman" panose="02020603050405020304" pitchFamily="18" charset="0"/>
              </a:rPr>
              <a:t>There is support for a single-payer system </a:t>
            </a:r>
          </a:p>
        </p:txBody>
      </p:sp>
      <p:sp>
        <p:nvSpPr>
          <p:cNvPr id="3" name="Text Placeholder 2">
            <a:extLst>
              <a:ext uri="{FF2B5EF4-FFF2-40B4-BE49-F238E27FC236}">
                <a16:creationId xmlns:a16="http://schemas.microsoft.com/office/drawing/2014/main" id="{B99BB87E-3174-7AC9-3DC4-8271DFA95173}"/>
              </a:ext>
            </a:extLst>
          </p:cNvPr>
          <p:cNvSpPr>
            <a:spLocks noGrp="1"/>
          </p:cNvSpPr>
          <p:nvPr>
            <p:ph type="body" idx="10"/>
          </p:nvPr>
        </p:nvSpPr>
        <p:spPr/>
        <p:txBody>
          <a:bodyPr/>
          <a:lstStyle/>
          <a:p>
            <a:endParaRPr lang="en-US" dirty="0"/>
          </a:p>
        </p:txBody>
      </p:sp>
      <p:sp>
        <p:nvSpPr>
          <p:cNvPr id="5" name="TextBox 4">
            <a:extLst>
              <a:ext uri="{FF2B5EF4-FFF2-40B4-BE49-F238E27FC236}">
                <a16:creationId xmlns:a16="http://schemas.microsoft.com/office/drawing/2014/main" id="{3002FEC4-CC6A-8048-8CDE-1FC20CC8CEDF}"/>
              </a:ext>
            </a:extLst>
          </p:cNvPr>
          <p:cNvSpPr txBox="1"/>
          <p:nvPr/>
        </p:nvSpPr>
        <p:spPr>
          <a:xfrm>
            <a:off x="327378" y="926710"/>
            <a:ext cx="11719842" cy="4893647"/>
          </a:xfrm>
          <a:prstGeom prst="rect">
            <a:avLst/>
          </a:prstGeom>
          <a:noFill/>
        </p:spPr>
        <p:txBody>
          <a:bodyPr wrap="square">
            <a:spAutoFit/>
          </a:bodyPr>
          <a:lstStyle/>
          <a:p>
            <a:endParaRPr lang="en-US" sz="2600" b="0" i="0" u="none" strike="noStrike" dirty="0">
              <a:solidFill>
                <a:srgbClr val="C0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sz="260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US" sz="2600" b="0" i="0" u="none" strike="noStrike" dirty="0">
                <a:solidFill>
                  <a:srgbClr val="C0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More than half of U.S. physicians </a:t>
            </a:r>
            <a:r>
              <a:rPr lang="en-US" sz="26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support a single payer healthcare system</a:t>
            </a:r>
            <a:endParaRPr lang="en-US" sz="2600" b="0" i="0" dirty="0">
              <a:effectLst/>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r>
              <a:rPr lang="en-US" sz="2600" dirty="0">
                <a:solidFill>
                  <a:srgbClr val="C00000"/>
                </a:solidFill>
                <a:latin typeface="Times New Roman" panose="02020603050405020304" pitchFamily="18" charset="0"/>
                <a:cs typeface="Times New Roman" panose="02020603050405020304" pitchFamily="18" charset="0"/>
              </a:rPr>
              <a:t>The 2023 </a:t>
            </a:r>
            <a:r>
              <a:rPr lang="en-US" sz="2600" u="sng" dirty="0">
                <a:solidFill>
                  <a:srgbClr val="C00000"/>
                </a:solidFill>
                <a:latin typeface="Times New Roman" panose="02020603050405020304" pitchFamily="18" charset="0"/>
                <a:cs typeface="Times New Roman" panose="02020603050405020304" pitchFamily="18" charset="0"/>
              </a:rPr>
              <a:t>California Healthy California for All Commission </a:t>
            </a:r>
            <a:r>
              <a:rPr lang="en-US" sz="2600" dirty="0">
                <a:latin typeface="Times New Roman" panose="02020603050405020304" pitchFamily="18" charset="0"/>
                <a:cs typeface="Times New Roman" panose="02020603050405020304" pitchFamily="18" charset="0"/>
              </a:rPr>
              <a:t>concluded that there would be substantial cost savings and more equitable healthcare</a:t>
            </a:r>
          </a:p>
          <a:p>
            <a:endParaRPr lang="en-US" sz="2600" dirty="0">
              <a:latin typeface="Times New Roman" panose="02020603050405020304" pitchFamily="18" charset="0"/>
              <a:cs typeface="Times New Roman" panose="02020603050405020304" pitchFamily="18" charset="0"/>
            </a:endParaRPr>
          </a:p>
          <a:p>
            <a:r>
              <a:rPr lang="en-US" sz="2600" b="0" i="0" dirty="0">
                <a:effectLst/>
                <a:latin typeface="Times New Roman" panose="02020603050405020304" pitchFamily="18" charset="0"/>
                <a:cs typeface="Times New Roman" panose="02020603050405020304" pitchFamily="18" charset="0"/>
              </a:rPr>
              <a:t>In 2017, the </a:t>
            </a:r>
            <a:r>
              <a:rPr lang="en-US" sz="2600"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Public Policy Institute of California found</a:t>
            </a:r>
            <a:r>
              <a:rPr lang="en-US" sz="2600" b="0" i="0" dirty="0">
                <a:effectLst/>
                <a:latin typeface="Times New Roman" panose="02020603050405020304" pitchFamily="18" charset="0"/>
                <a:cs typeface="Times New Roman" panose="02020603050405020304" pitchFamily="18" charset="0"/>
              </a:rPr>
              <a:t> that </a:t>
            </a:r>
            <a:r>
              <a:rPr lang="en-US" sz="2600" b="0" i="0" dirty="0">
                <a:solidFill>
                  <a:srgbClr val="C00000"/>
                </a:solidFill>
                <a:effectLst/>
                <a:latin typeface="Times New Roman" panose="02020603050405020304" pitchFamily="18" charset="0"/>
                <a:cs typeface="Times New Roman" panose="02020603050405020304" pitchFamily="18" charset="0"/>
              </a:rPr>
              <a:t>56% of likely voters </a:t>
            </a:r>
            <a:r>
              <a:rPr lang="en-US" sz="2600" b="0" i="0" dirty="0">
                <a:effectLst/>
                <a:latin typeface="Times New Roman" panose="02020603050405020304" pitchFamily="18" charset="0"/>
                <a:cs typeface="Times New Roman" panose="02020603050405020304" pitchFamily="18" charset="0"/>
              </a:rPr>
              <a:t>surveyed supported the creation of a “single state government health plan.”</a:t>
            </a:r>
          </a:p>
          <a:p>
            <a:endParaRPr lang="en-US" sz="2600" u="sng" dirty="0">
              <a:latin typeface="Times New Roman" panose="02020603050405020304" pitchFamily="18" charset="0"/>
              <a:cs typeface="Times New Roman" panose="02020603050405020304" pitchFamily="18" charset="0"/>
            </a:endParaRPr>
          </a:p>
          <a:p>
            <a:r>
              <a:rPr lang="en-US" sz="2600" u="sng" dirty="0">
                <a:solidFill>
                  <a:srgbClr val="C00000"/>
                </a:solidFill>
                <a:latin typeface="Times New Roman" panose="02020603050405020304" pitchFamily="18" charset="0"/>
                <a:cs typeface="Times New Roman" panose="02020603050405020304" pitchFamily="18" charset="0"/>
              </a:rPr>
              <a:t>A growing number of businesses and institutions </a:t>
            </a:r>
            <a:r>
              <a:rPr lang="en-US" sz="2600" dirty="0">
                <a:latin typeface="Times New Roman" panose="02020603050405020304" pitchFamily="18" charset="0"/>
                <a:cs typeface="Times New Roman" panose="02020603050405020304" pitchFamily="18" charset="0"/>
              </a:rPr>
              <a:t>realize they could save money with a single-payer system. </a:t>
            </a:r>
          </a:p>
        </p:txBody>
      </p:sp>
      <p:pic>
        <p:nvPicPr>
          <p:cNvPr id="4" name="Picture 3" descr="Health Care for All - California">
            <a:extLst>
              <a:ext uri="{FF2B5EF4-FFF2-40B4-BE49-F238E27FC236}">
                <a16:creationId xmlns:a16="http://schemas.microsoft.com/office/drawing/2014/main" id="{78C3657E-2E92-4FFF-2A9E-0B59AF855230}"/>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4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487B-7D24-FCFC-80A6-A93487F82E78}"/>
              </a:ext>
            </a:extLst>
          </p:cNvPr>
          <p:cNvSpPr>
            <a:spLocks noGrp="1"/>
          </p:cNvSpPr>
          <p:nvPr>
            <p:ph type="title"/>
          </p:nvPr>
        </p:nvSpPr>
        <p:spPr>
          <a:xfrm>
            <a:off x="1695450" y="1839558"/>
            <a:ext cx="8439150" cy="3151542"/>
          </a:xfrm>
        </p:spPr>
        <p:txBody>
          <a:bodyPr>
            <a:normAutofit fontScale="90000"/>
          </a:bodyPr>
          <a:lstStyle/>
          <a:p>
            <a:r>
              <a:rPr lang="en-US" sz="8000" dirty="0">
                <a:solidFill>
                  <a:srgbClr val="C00000"/>
                </a:solidFill>
                <a:latin typeface="Times New Roman" panose="02020603050405020304" pitchFamily="18" charset="0"/>
                <a:cs typeface="Times New Roman" panose="02020603050405020304" pitchFamily="18" charset="0"/>
              </a:rPr>
              <a:t>How might change be achieved in California?</a:t>
            </a:r>
          </a:p>
        </p:txBody>
      </p:sp>
      <p:sp>
        <p:nvSpPr>
          <p:cNvPr id="3" name="Text Placeholder 2">
            <a:extLst>
              <a:ext uri="{FF2B5EF4-FFF2-40B4-BE49-F238E27FC236}">
                <a16:creationId xmlns:a16="http://schemas.microsoft.com/office/drawing/2014/main" id="{863548AB-66BA-81B0-145A-9A6C4EA31A15}"/>
              </a:ext>
            </a:extLst>
          </p:cNvPr>
          <p:cNvSpPr>
            <a:spLocks noGrp="1"/>
          </p:cNvSpPr>
          <p:nvPr>
            <p:ph type="body" idx="10"/>
          </p:nvPr>
        </p:nvSpPr>
        <p:spPr/>
        <p:txBody>
          <a:bodyPr/>
          <a:lstStyle/>
          <a:p>
            <a:endParaRPr lang="en-US"/>
          </a:p>
        </p:txBody>
      </p:sp>
      <p:pic>
        <p:nvPicPr>
          <p:cNvPr id="4" name="Picture 3" descr="Health Care for All - California">
            <a:extLst>
              <a:ext uri="{FF2B5EF4-FFF2-40B4-BE49-F238E27FC236}">
                <a16:creationId xmlns:a16="http://schemas.microsoft.com/office/drawing/2014/main" id="{53D57AE6-10E1-2A80-F8C5-9E0B3B10E91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9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32ACEE-8A8D-788B-E232-C8BC8CE477E3}"/>
              </a:ext>
            </a:extLst>
          </p:cNvPr>
          <p:cNvSpPr txBox="1"/>
          <p:nvPr/>
        </p:nvSpPr>
        <p:spPr>
          <a:xfrm>
            <a:off x="379141" y="-78059"/>
            <a:ext cx="10634299" cy="5940088"/>
          </a:xfrm>
          <a:prstGeom prst="rect">
            <a:avLst/>
          </a:prstGeom>
          <a:noFill/>
        </p:spPr>
        <p:txBody>
          <a:bodyPr wrap="square">
            <a:spAutoFit/>
          </a:bodyPr>
          <a:lstStyle/>
          <a:p>
            <a:pPr algn="l"/>
            <a:r>
              <a:rPr lang="en-US" sz="6000"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LEGISLATION is needed</a:t>
            </a:r>
            <a:r>
              <a:rPr lang="en-US" sz="6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l"/>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l"/>
            <a:r>
              <a:rPr lang="en-US" sz="4000" dirty="0">
                <a:latin typeface="Times New Roman" panose="02020603050405020304" pitchFamily="18" charset="0"/>
                <a:ea typeface="Calibri" panose="020F0502020204030204" pitchFamily="34" charset="0"/>
                <a:cs typeface="Times New Roman" panose="02020603050405020304" pitchFamily="18" charset="0"/>
              </a:rPr>
              <a:t>We need legislation passed by Assembly and Senate and signed by the Governor </a:t>
            </a:r>
          </a:p>
          <a:p>
            <a:pPr algn="l"/>
            <a:endPar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l"/>
            <a:r>
              <a:rPr lang="en-US" sz="4000" dirty="0">
                <a:latin typeface="Times New Roman" panose="02020603050405020304" pitchFamily="18" charset="0"/>
                <a:ea typeface="Calibri" panose="020F0502020204030204" pitchFamily="34" charset="0"/>
                <a:cs typeface="Times New Roman" panose="02020603050405020304" pitchFamily="18" charset="0"/>
              </a:rPr>
              <a:t>Past bill campaigns have increased awareness and support</a:t>
            </a:r>
          </a:p>
          <a:p>
            <a:pPr algn="l"/>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l"/>
            <a:r>
              <a:rPr lang="en-US" sz="4000" dirty="0">
                <a:latin typeface="Times New Roman" panose="02020603050405020304" pitchFamily="18" charset="0"/>
                <a:ea typeface="Calibri" panose="020F0502020204030204" pitchFamily="34" charset="0"/>
                <a:cs typeface="Times New Roman" panose="02020603050405020304" pitchFamily="18" charset="0"/>
              </a:rPr>
              <a:t>More public education and pressure on legislators</a:t>
            </a:r>
            <a:endParaRPr lang="en-US" sz="2000" dirty="0"/>
          </a:p>
        </p:txBody>
      </p:sp>
      <p:pic>
        <p:nvPicPr>
          <p:cNvPr id="4" name="Picture 3" descr="Health Care for All - California">
            <a:extLst>
              <a:ext uri="{FF2B5EF4-FFF2-40B4-BE49-F238E27FC236}">
                <a16:creationId xmlns:a16="http://schemas.microsoft.com/office/drawing/2014/main" id="{53D2295B-97D3-2954-4B1F-C66332E6606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517" y="92090"/>
            <a:ext cx="1683972"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A0E7B-23A8-0FAA-EABB-58589F99ECA3}"/>
              </a:ext>
            </a:extLst>
          </p:cNvPr>
          <p:cNvSpPr txBox="1"/>
          <p:nvPr/>
        </p:nvSpPr>
        <p:spPr>
          <a:xfrm>
            <a:off x="338668" y="474133"/>
            <a:ext cx="10137422" cy="7478970"/>
          </a:xfrm>
          <a:prstGeom prst="rect">
            <a:avLst/>
          </a:prstGeom>
          <a:noFill/>
        </p:spPr>
        <p:txBody>
          <a:bodyPr wrap="square">
            <a:spAutoFit/>
          </a:bodyPr>
          <a:lstStyle/>
          <a:p>
            <a:pPr algn="l"/>
            <a:r>
              <a:rPr lang="en-US" sz="3600" i="0" dirty="0">
                <a:effectLst/>
                <a:latin typeface="Times New Roman" panose="02020603050405020304" pitchFamily="18" charset="0"/>
                <a:ea typeface="Calibri" panose="020F0502020204030204" pitchFamily="34" charset="0"/>
                <a:cs typeface="Times New Roman" panose="02020603050405020304" pitchFamily="18" charset="0"/>
              </a:rPr>
              <a:t>To summarize,</a:t>
            </a:r>
          </a:p>
          <a:p>
            <a:pPr algn="l"/>
            <a:endParaRPr lang="en-US" sz="3600" i="0"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36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California single payer legislation would </a:t>
            </a:r>
            <a:r>
              <a:rPr lang="en-US" sz="3600" i="0" dirty="0">
                <a:effectLst/>
                <a:latin typeface="Times New Roman" panose="02020603050405020304" pitchFamily="18" charset="0"/>
                <a:ea typeface="Calibri" panose="020F0502020204030204" pitchFamily="34" charset="0"/>
                <a:cs typeface="Times New Roman" panose="02020603050405020304" pitchFamily="18" charset="0"/>
              </a:rPr>
              <a:t>: </a:t>
            </a:r>
          </a:p>
          <a:p>
            <a:pPr algn="l"/>
            <a:r>
              <a:rPr lang="en-US" sz="2800" i="0" dirty="0">
                <a:effectLst/>
                <a:latin typeface="Times New Roman" panose="02020603050405020304" pitchFamily="18" charset="0"/>
                <a:ea typeface="Calibri" panose="020F0502020204030204" pitchFamily="34" charset="0"/>
                <a:cs typeface="Times New Roman" panose="02020603050405020304" pitchFamily="18" charset="0"/>
              </a:rPr>
              <a:t>	</a:t>
            </a:r>
          </a:p>
          <a:p>
            <a:pPr algn="l"/>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3200" i="0" dirty="0">
                <a:effectLst/>
                <a:latin typeface="Times New Roman" panose="02020603050405020304" pitchFamily="18" charset="0"/>
                <a:ea typeface="Calibri" panose="020F0502020204030204" pitchFamily="34" charset="0"/>
                <a:cs typeface="Times New Roman" panose="02020603050405020304" pitchFamily="18" charset="0"/>
              </a:rPr>
              <a:t>Es</a:t>
            </a:r>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tablish a state insurance plan from birth to death</a:t>
            </a:r>
          </a:p>
          <a:p>
            <a:pPr algn="l"/>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Include coverage for medically necessary services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PLUS</a:t>
            </a:r>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 oral health, audiology, vision services and</a:t>
            </a:r>
          </a:p>
          <a:p>
            <a:pPr algn="l"/>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long-term care</a:t>
            </a:r>
          </a:p>
          <a:p>
            <a:pPr algn="l"/>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	No premiums, deductibles, co-pays, pre-authorizations</a:t>
            </a:r>
          </a:p>
          <a:p>
            <a:pPr algn="l"/>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	Provide retraining for those in the insurance industry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l"/>
            <a:r>
              <a:rPr lang="en-US" sz="3200" b="0" i="0" dirty="0">
                <a:effectLst/>
                <a:latin typeface="Times New Roman" panose="02020603050405020304" pitchFamily="18" charset="0"/>
                <a:ea typeface="Calibri" panose="020F0502020204030204" pitchFamily="34" charset="0"/>
                <a:cs typeface="Times New Roman" panose="02020603050405020304" pitchFamily="18" charset="0"/>
              </a:rPr>
              <a:t>	Allow for negotiation of better drug and supply prices</a:t>
            </a:r>
          </a:p>
          <a:p>
            <a:pPr marL="457200" indent="-457200" algn="l">
              <a:buFont typeface="Arial" panose="020B0604020202020204" pitchFamily="34" charset="0"/>
              <a:buChar char="•"/>
            </a:pPr>
            <a:endPar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b="0" i="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2800" b="0" i="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icture 1" descr="Health Care for All - California">
            <a:extLst>
              <a:ext uri="{FF2B5EF4-FFF2-40B4-BE49-F238E27FC236}">
                <a16:creationId xmlns:a16="http://schemas.microsoft.com/office/drawing/2014/main" id="{BA624EB1-979A-2BF6-B2A0-E7E1D672DFD9}"/>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6089" y="92090"/>
            <a:ext cx="142240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80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4A39-C9C7-12B2-9A13-AD661773C771}"/>
              </a:ext>
            </a:extLst>
          </p:cNvPr>
          <p:cNvSpPr>
            <a:spLocks noGrp="1"/>
          </p:cNvSpPr>
          <p:nvPr>
            <p:ph type="title"/>
          </p:nvPr>
        </p:nvSpPr>
        <p:spPr>
          <a:xfrm>
            <a:off x="838200" y="365125"/>
            <a:ext cx="10515600" cy="22147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2640E30-ED11-1D77-A017-D09E3ECFFAF7}"/>
              </a:ext>
            </a:extLst>
          </p:cNvPr>
          <p:cNvSpPr>
            <a:spLocks noGrp="1"/>
          </p:cNvSpPr>
          <p:nvPr>
            <p:ph idx="1"/>
          </p:nvPr>
        </p:nvSpPr>
        <p:spPr>
          <a:xfrm>
            <a:off x="655608" y="813698"/>
            <a:ext cx="10844841" cy="5811839"/>
          </a:xfrm>
        </p:spPr>
        <p:txBody>
          <a:bodyPr>
            <a:normAutofit fontScale="85000" lnSpcReduction="20000"/>
          </a:bodyPr>
          <a:lstStyle/>
          <a:p>
            <a:pPr marL="0" marR="0">
              <a:buNone/>
            </a:pPr>
            <a:r>
              <a:rPr lang="en-US" sz="4200" kern="1200" dirty="0">
                <a:solidFill>
                  <a:srgbClr val="C00000"/>
                </a:solidFill>
                <a:effectLst/>
                <a:latin typeface="Times New Roman" panose="02020603050405020304" pitchFamily="18" charset="0"/>
                <a:ea typeface="+mn-ea"/>
              </a:rPr>
              <a:t>Costs for CA health care (2017)  =   $368 billion</a:t>
            </a:r>
          </a:p>
          <a:p>
            <a:pPr marL="0" marR="0">
              <a:buNone/>
            </a:pPr>
            <a:r>
              <a:rPr lang="en-US" sz="1900" kern="1200" dirty="0">
                <a:effectLst/>
                <a:latin typeface="Times New Roman" panose="02020603050405020304" pitchFamily="18" charset="0"/>
                <a:ea typeface="+mn-ea"/>
              </a:rPr>
              <a:t>	</a:t>
            </a:r>
            <a:r>
              <a:rPr lang="en-US" kern="1200" dirty="0">
                <a:solidFill>
                  <a:srgbClr val="C00000"/>
                </a:solidFill>
                <a:effectLst/>
                <a:latin typeface="Times New Roman" panose="02020603050405020304" pitchFamily="18" charset="0"/>
                <a:ea typeface="+mn-ea"/>
              </a:rPr>
              <a:t> </a:t>
            </a:r>
            <a:r>
              <a:rPr lang="en-US" u="sng" kern="1200" dirty="0">
                <a:solidFill>
                  <a:srgbClr val="C00000"/>
                </a:solidFill>
                <a:effectLst/>
                <a:latin typeface="Times New Roman" panose="02020603050405020304" pitchFamily="18" charset="0"/>
                <a:ea typeface="+mn-ea"/>
              </a:rPr>
              <a:t>+Add    $  36 billion</a:t>
            </a:r>
            <a:endParaRPr lang="en-US" u="sng" dirty="0">
              <a:solidFill>
                <a:srgbClr val="C00000"/>
              </a:solidFill>
              <a:effectLst/>
              <a:latin typeface="Times New Roman" panose="02020603050405020304" pitchFamily="18" charset="0"/>
              <a:ea typeface="Times New Roman" panose="02020603050405020304" pitchFamily="18" charset="0"/>
            </a:endParaRPr>
          </a:p>
          <a:p>
            <a:pPr marL="457200" marR="0">
              <a:buNone/>
            </a:pPr>
            <a:r>
              <a:rPr lang="en-US" kern="1200" dirty="0">
                <a:effectLst/>
                <a:latin typeface="Times New Roman" panose="02020603050405020304" pitchFamily="18" charset="0"/>
                <a:ea typeface="+mn-ea"/>
              </a:rPr>
              <a:t> 			-to cover all CA residents </a:t>
            </a:r>
          </a:p>
          <a:p>
            <a:pPr marL="457200" marR="0">
              <a:buNone/>
            </a:pPr>
            <a:r>
              <a:rPr lang="en-US" kern="1200" dirty="0">
                <a:effectLst/>
                <a:latin typeface="Times New Roman" panose="02020603050405020304" pitchFamily="18" charset="0"/>
                <a:ea typeface="+mn-ea"/>
              </a:rPr>
              <a:t>			</a:t>
            </a:r>
            <a:r>
              <a:rPr lang="en-US" dirty="0">
                <a:latin typeface="Times New Roman" panose="02020603050405020304" pitchFamily="18" charset="0"/>
              </a:rPr>
              <a:t>-</a:t>
            </a:r>
            <a:r>
              <a:rPr lang="en-US" kern="1200" dirty="0">
                <a:effectLst/>
                <a:latin typeface="Times New Roman" panose="02020603050405020304" pitchFamily="18" charset="0"/>
                <a:ea typeface="+mn-ea"/>
              </a:rPr>
              <a:t>to cover comprehensive benefits</a:t>
            </a:r>
            <a:endParaRPr lang="en-US" dirty="0">
              <a:effectLst/>
              <a:latin typeface="Times New Roman" panose="02020603050405020304" pitchFamily="18" charset="0"/>
              <a:ea typeface="Times New Roman" panose="02020603050405020304" pitchFamily="18" charset="0"/>
            </a:endParaRPr>
          </a:p>
          <a:p>
            <a:pPr marL="0" marR="0">
              <a:buNone/>
            </a:pPr>
            <a:r>
              <a:rPr lang="en-US" kern="1200" dirty="0">
                <a:effectLst/>
                <a:latin typeface="Times New Roman" panose="02020603050405020304" pitchFamily="18" charset="0"/>
                <a:ea typeface="+mn-ea"/>
              </a:rPr>
              <a:t> </a:t>
            </a:r>
            <a:endParaRPr lang="en-US" dirty="0">
              <a:solidFill>
                <a:srgbClr val="C00000"/>
              </a:solidFill>
              <a:effectLst/>
              <a:latin typeface="Times New Roman" panose="02020603050405020304" pitchFamily="18" charset="0"/>
              <a:ea typeface="Times New Roman" panose="02020603050405020304" pitchFamily="18" charset="0"/>
            </a:endParaRPr>
          </a:p>
          <a:p>
            <a:pPr marL="0" marR="0">
              <a:buNone/>
            </a:pPr>
            <a:r>
              <a:rPr lang="en-US" kern="1200" dirty="0">
                <a:solidFill>
                  <a:srgbClr val="C00000"/>
                </a:solidFill>
                <a:effectLst/>
                <a:latin typeface="Times New Roman" panose="02020603050405020304" pitchFamily="18" charset="0"/>
                <a:ea typeface="+mn-ea"/>
              </a:rPr>
              <a:t>	- </a:t>
            </a:r>
            <a:r>
              <a:rPr lang="en-US" u="sng" kern="1200" dirty="0">
                <a:solidFill>
                  <a:srgbClr val="C00000"/>
                </a:solidFill>
                <a:effectLst/>
                <a:latin typeface="Times New Roman" panose="02020603050405020304" pitchFamily="18" charset="0"/>
                <a:ea typeface="+mn-ea"/>
              </a:rPr>
              <a:t>Deduct  $73 billion </a:t>
            </a:r>
            <a:r>
              <a:rPr lang="en-US" kern="1200" dirty="0">
                <a:solidFill>
                  <a:srgbClr val="C00000"/>
                </a:solidFill>
                <a:effectLst/>
                <a:latin typeface="Times New Roman" panose="02020603050405020304" pitchFamily="18" charset="0"/>
                <a:ea typeface="+mn-ea"/>
              </a:rPr>
              <a:t>projected savings</a:t>
            </a:r>
            <a:endParaRPr lang="en-US" dirty="0">
              <a:solidFill>
                <a:srgbClr val="C00000"/>
              </a:solidFill>
              <a:effectLst/>
              <a:latin typeface="Times New Roman" panose="02020603050405020304" pitchFamily="18" charset="0"/>
              <a:ea typeface="Times New Roman" panose="02020603050405020304" pitchFamily="18" charset="0"/>
            </a:endParaRPr>
          </a:p>
          <a:p>
            <a:pPr marL="457200" marR="0">
              <a:buNone/>
            </a:pPr>
            <a:r>
              <a:rPr lang="en-US" kern="1200" dirty="0">
                <a:effectLst/>
                <a:latin typeface="Times New Roman" panose="02020603050405020304" pitchFamily="18" charset="0"/>
                <a:ea typeface="+mn-ea"/>
              </a:rPr>
              <a:t>			- administrative waste</a:t>
            </a:r>
            <a:endParaRPr lang="en-US" dirty="0">
              <a:effectLst/>
              <a:latin typeface="Times New Roman" panose="02020603050405020304" pitchFamily="18" charset="0"/>
              <a:ea typeface="Times New Roman" panose="02020603050405020304" pitchFamily="18" charset="0"/>
            </a:endParaRPr>
          </a:p>
          <a:p>
            <a:pPr marL="457200" marR="0">
              <a:buNone/>
            </a:pPr>
            <a:r>
              <a:rPr lang="en-US" kern="1200" dirty="0">
                <a:effectLst/>
                <a:latin typeface="Times New Roman" panose="02020603050405020304" pitchFamily="18" charset="0"/>
                <a:ea typeface="+mn-ea"/>
              </a:rPr>
              <a:t>			- excessive prices</a:t>
            </a:r>
            <a:endParaRPr lang="en-US" dirty="0">
              <a:effectLst/>
              <a:latin typeface="Times New Roman" panose="02020603050405020304" pitchFamily="18" charset="0"/>
              <a:ea typeface="Times New Roman" panose="02020603050405020304" pitchFamily="18" charset="0"/>
            </a:endParaRPr>
          </a:p>
          <a:p>
            <a:pPr marL="914400" marR="0">
              <a:buNone/>
            </a:pPr>
            <a:r>
              <a:rPr lang="en-US" kern="1200" dirty="0">
                <a:effectLst/>
                <a:latin typeface="Times New Roman" panose="02020603050405020304" pitchFamily="18" charset="0"/>
                <a:ea typeface="+mn-ea"/>
              </a:rPr>
              <a:t>		- drugs, provider fees</a:t>
            </a:r>
            <a:endParaRPr lang="en-US" dirty="0">
              <a:effectLst/>
              <a:latin typeface="Times New Roman" panose="02020603050405020304" pitchFamily="18" charset="0"/>
              <a:ea typeface="Times New Roman" panose="02020603050405020304" pitchFamily="18" charset="0"/>
            </a:endParaRPr>
          </a:p>
          <a:p>
            <a:pPr marL="457200" marR="0">
              <a:buNone/>
            </a:pPr>
            <a:r>
              <a:rPr lang="en-US" kern="1200" dirty="0">
                <a:effectLst/>
                <a:latin typeface="Times New Roman" panose="02020603050405020304" pitchFamily="18" charset="0"/>
                <a:ea typeface="+mn-ea"/>
              </a:rPr>
              <a:t>			- fraud, other service reforms</a:t>
            </a:r>
            <a:endParaRPr lang="en-US" dirty="0">
              <a:effectLst/>
              <a:latin typeface="Times New Roman" panose="02020603050405020304" pitchFamily="18" charset="0"/>
              <a:ea typeface="Times New Roman" panose="02020603050405020304" pitchFamily="18" charset="0"/>
            </a:endParaRPr>
          </a:p>
          <a:p>
            <a:pPr marL="0" marR="0">
              <a:buNone/>
            </a:pPr>
            <a:endParaRPr lang="en-US" sz="1900" b="1" kern="1200" dirty="0">
              <a:effectLst/>
              <a:latin typeface="Times New Roman" panose="02020603050405020304" pitchFamily="18" charset="0"/>
              <a:ea typeface="+mn-ea"/>
            </a:endParaRPr>
          </a:p>
          <a:p>
            <a:pPr marL="0" marR="0">
              <a:buNone/>
            </a:pPr>
            <a:r>
              <a:rPr lang="en-US" sz="1900" b="1" kern="1200" dirty="0">
                <a:effectLst/>
                <a:latin typeface="Times New Roman" panose="02020603050405020304" pitchFamily="18" charset="0"/>
                <a:ea typeface="+mn-ea"/>
              </a:rPr>
              <a:t>----------------------------------------------------------------------------------------------------------------------------------------------</a:t>
            </a:r>
            <a:endParaRPr lang="en-US" sz="1900" dirty="0">
              <a:effectLst/>
              <a:latin typeface="Times New Roman" panose="02020603050405020304" pitchFamily="18" charset="0"/>
              <a:ea typeface="Times New Roman" panose="02020603050405020304" pitchFamily="18" charset="0"/>
            </a:endParaRPr>
          </a:p>
          <a:p>
            <a:pPr marL="0" marR="0">
              <a:buNone/>
            </a:pPr>
            <a:r>
              <a:rPr lang="en-US" sz="3900" u="sng" kern="1200" dirty="0">
                <a:solidFill>
                  <a:srgbClr val="C00000"/>
                </a:solidFill>
                <a:effectLst/>
                <a:latin typeface="Times New Roman" panose="02020603050405020304" pitchFamily="18" charset="0"/>
                <a:ea typeface="+mn-ea"/>
              </a:rPr>
              <a:t>Estimated cost for single-payer health care</a:t>
            </a:r>
            <a:r>
              <a:rPr lang="en-US" sz="3900" kern="1200" dirty="0">
                <a:solidFill>
                  <a:srgbClr val="C00000"/>
                </a:solidFill>
                <a:effectLst/>
                <a:latin typeface="Times New Roman" panose="02020603050405020304" pitchFamily="18" charset="0"/>
                <a:ea typeface="+mn-ea"/>
              </a:rPr>
              <a:t> =  $331 billion</a:t>
            </a:r>
            <a:endParaRPr lang="en-US" sz="3900" dirty="0">
              <a:solidFill>
                <a:srgbClr val="C00000"/>
              </a:solidFill>
              <a:effectLst/>
              <a:latin typeface="Times New Roman" panose="02020603050405020304" pitchFamily="18" charset="0"/>
              <a:ea typeface="Times New Roman" panose="02020603050405020304" pitchFamily="18" charset="0"/>
            </a:endParaRPr>
          </a:p>
          <a:p>
            <a:pPr marL="0" marR="0">
              <a:buNone/>
            </a:pPr>
            <a:r>
              <a:rPr lang="en-US" sz="1900" b="1" u="none" strike="noStrike" kern="1200" dirty="0">
                <a:effectLst/>
                <a:latin typeface="Aptos" panose="020B0004020202020204" pitchFamily="34" charset="0"/>
                <a:ea typeface="+mn-ea"/>
                <a:cs typeface="+mn-cs"/>
              </a:rPr>
              <a:t> </a:t>
            </a:r>
            <a:endParaRPr lang="en-US" sz="19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4200" b="1" kern="1200" dirty="0">
                <a:solidFill>
                  <a:schemeClr val="accent5">
                    <a:lumMod val="50000"/>
                  </a:schemeClr>
                </a:solidFill>
                <a:effectLst/>
                <a:highlight>
                  <a:srgbClr val="FFFF00"/>
                </a:highlight>
                <a:latin typeface="Times New Roman" panose="02020603050405020304" pitchFamily="18" charset="0"/>
                <a:cs typeface="Times New Roman" panose="02020603050405020304" pitchFamily="18" charset="0"/>
              </a:rPr>
              <a:t>*****Savings = $37 billion</a:t>
            </a:r>
            <a:endParaRPr lang="en-US" sz="42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746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8324D-B628-F3DD-3601-96BF47833BF1}"/>
              </a:ext>
            </a:extLst>
          </p:cNvPr>
          <p:cNvSpPr>
            <a:spLocks noGrp="1"/>
          </p:cNvSpPr>
          <p:nvPr>
            <p:ph type="title"/>
          </p:nvPr>
        </p:nvSpPr>
        <p:spPr>
          <a:xfrm>
            <a:off x="646111" y="452718"/>
            <a:ext cx="9404723" cy="347382"/>
          </a:xfrm>
        </p:spPr>
        <p:txBody>
          <a:bodyPr>
            <a:normAutofit fontScale="90000"/>
          </a:bodyPr>
          <a:lstStyle/>
          <a:p>
            <a:br>
              <a:rPr lang="en-US" sz="4400" i="0" dirty="0">
                <a:effectLst/>
                <a:latin typeface="Times New Roman" panose="02020603050405020304" pitchFamily="18" charset="0"/>
                <a:ea typeface="Calibri" panose="020F0502020204030204" pitchFamily="34" charset="0"/>
                <a:cs typeface="Times New Roman" panose="02020603050405020304" pitchFamily="18" charset="0"/>
              </a:rPr>
            </a:br>
            <a:br>
              <a:rPr lang="en-US" sz="4400" i="0" dirty="0">
                <a:effectLst/>
                <a:latin typeface="Times New Roman" panose="02020603050405020304" pitchFamily="18" charset="0"/>
                <a:ea typeface="Calibri" panose="020F0502020204030204" pitchFamily="34" charset="0"/>
                <a:cs typeface="Times New Roman" panose="02020603050405020304" pitchFamily="18" charset="0"/>
              </a:rPr>
            </a:br>
            <a:br>
              <a:rPr lang="en-US" sz="4400" i="0" dirty="0">
                <a:effectLst/>
                <a:latin typeface="Times New Roman" panose="02020603050405020304" pitchFamily="18" charset="0"/>
                <a:ea typeface="Calibri" panose="020F0502020204030204" pitchFamily="34" charset="0"/>
                <a:cs typeface="Times New Roman" panose="02020603050405020304" pitchFamily="18" charset="0"/>
              </a:rPr>
            </a:br>
            <a:br>
              <a:rPr lang="en-US" sz="4400" i="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How would a single payer plan be </a:t>
            </a:r>
            <a:br>
              <a:rPr lang="en-US" sz="44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4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financed?  </a:t>
            </a:r>
            <a:br>
              <a:rPr lang="en-US" sz="44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C00000"/>
              </a:solidFill>
            </a:endParaRPr>
          </a:p>
        </p:txBody>
      </p:sp>
      <p:sp>
        <p:nvSpPr>
          <p:cNvPr id="5" name="Content Placeholder 4">
            <a:extLst>
              <a:ext uri="{FF2B5EF4-FFF2-40B4-BE49-F238E27FC236}">
                <a16:creationId xmlns:a16="http://schemas.microsoft.com/office/drawing/2014/main" id="{ED330B11-AD14-3C09-FF4D-D279E61480E2}"/>
              </a:ext>
            </a:extLst>
          </p:cNvPr>
          <p:cNvSpPr>
            <a:spLocks noGrp="1"/>
          </p:cNvSpPr>
          <p:nvPr>
            <p:ph idx="1"/>
          </p:nvPr>
        </p:nvSpPr>
        <p:spPr>
          <a:xfrm>
            <a:off x="1103312" y="1171576"/>
            <a:ext cx="8946541" cy="5076824"/>
          </a:xfrm>
        </p:spPr>
        <p:txBody>
          <a:bodyPr>
            <a:normAutofit/>
          </a:bodyPr>
          <a:lstStyle/>
          <a:p>
            <a:pPr algn="l"/>
            <a:endParaRPr lang="en-US" sz="2800" i="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a:buNone/>
            </a:pPr>
            <a:r>
              <a:rPr lang="en-US" sz="3600" dirty="0">
                <a:latin typeface="Times New Roman" panose="02020603050405020304" pitchFamily="18" charset="0"/>
                <a:ea typeface="Calibri" panose="020F0502020204030204" pitchFamily="34" charset="0"/>
                <a:cs typeface="Times New Roman" panose="02020603050405020304" pitchFamily="18" charset="0"/>
              </a:rPr>
              <a:t>B</a:t>
            </a:r>
            <a:r>
              <a:rPr lang="en-US" sz="3600" i="0" dirty="0">
                <a:effectLst/>
                <a:latin typeface="Times New Roman" panose="02020603050405020304" pitchFamily="18" charset="0"/>
                <a:ea typeface="Calibri" panose="020F0502020204030204" pitchFamily="34" charset="0"/>
                <a:cs typeface="Times New Roman" panose="02020603050405020304" pitchFamily="18" charset="0"/>
              </a:rPr>
              <a:t>y </a:t>
            </a:r>
            <a:r>
              <a:rPr lang="en-US" sz="36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 public Trust Fund</a:t>
            </a:r>
            <a:r>
              <a:rPr lang="en-US" sz="3600" i="0" dirty="0">
                <a:effectLst/>
                <a:latin typeface="Times New Roman" panose="02020603050405020304" pitchFamily="18" charset="0"/>
                <a:ea typeface="Calibri" panose="020F0502020204030204" pitchFamily="34" charset="0"/>
                <a:cs typeface="Times New Roman" panose="02020603050405020304" pitchFamily="18" charset="0"/>
              </a:rPr>
              <a:t>, with money from federal and state government agencies and progressive payroll and income taxes  </a:t>
            </a:r>
          </a:p>
          <a:p>
            <a:pPr marL="0" indent="0" algn="l">
              <a:buNone/>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a:buNone/>
            </a:pPr>
            <a:r>
              <a:rPr lang="en-US" sz="3600" i="0"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Taxes would replace and be less than the amount now paid for private insurance </a:t>
            </a:r>
            <a:r>
              <a:rPr lang="en-US" sz="3600" i="0" dirty="0">
                <a:effectLst/>
                <a:latin typeface="Times New Roman" panose="02020603050405020304" pitchFamily="18" charset="0"/>
                <a:ea typeface="Calibri" panose="020F0502020204030204" pitchFamily="34" charset="0"/>
                <a:cs typeface="Times New Roman" panose="02020603050405020304" pitchFamily="18" charset="0"/>
              </a:rPr>
              <a:t>plan premiums, deductibles and co-pays </a:t>
            </a:r>
            <a:endParaRPr lang="en-US" sz="3600" dirty="0"/>
          </a:p>
        </p:txBody>
      </p:sp>
      <p:pic>
        <p:nvPicPr>
          <p:cNvPr id="2" name="Picture 1" descr="Health Care for All - California">
            <a:extLst>
              <a:ext uri="{FF2B5EF4-FFF2-40B4-BE49-F238E27FC236}">
                <a16:creationId xmlns:a16="http://schemas.microsoft.com/office/drawing/2014/main" id="{6E1F1DE7-C3DB-B79F-C828-DA0F1377F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166" y="338103"/>
            <a:ext cx="2168196" cy="66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15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23027F-BDAA-5311-C54A-A34C15B4DE8F}"/>
              </a:ext>
            </a:extLst>
          </p:cNvPr>
          <p:cNvSpPr txBox="1"/>
          <p:nvPr/>
        </p:nvSpPr>
        <p:spPr>
          <a:xfrm>
            <a:off x="1393791" y="413844"/>
            <a:ext cx="8553449" cy="5447645"/>
          </a:xfrm>
          <a:prstGeom prst="rect">
            <a:avLst/>
          </a:prstGeom>
          <a:noFill/>
        </p:spPr>
        <p:txBody>
          <a:bodyPr wrap="square">
            <a:spAutoFit/>
          </a:bodyPr>
          <a:lstStyle/>
          <a:p>
            <a:pPr algn="l"/>
            <a:r>
              <a:rPr lang="en-US" sz="2800" i="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i="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How can the State capture the necessary Federal Medicaid and Medicare funding?</a:t>
            </a: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endPar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cs typeface="Times New Roman" panose="02020603050405020304" pitchFamily="18" charset="0"/>
              </a:rPr>
              <a:t>A</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waiver </a:t>
            </a:r>
            <a:r>
              <a:rPr lang="en-US" sz="3200" dirty="0">
                <a:latin typeface="Times New Roman" panose="02020603050405020304" pitchFamily="18" charset="0"/>
                <a:ea typeface="Calibri" panose="020F0502020204030204" pitchFamily="34" charset="0"/>
                <a:cs typeface="Times New Roman" panose="02020603050405020304" pitchFamily="18" charset="0"/>
              </a:rPr>
              <a:t>must be granted from the federal government </a:t>
            </a:r>
          </a:p>
          <a:p>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cs typeface="Times New Roman" panose="02020603050405020304" pitchFamily="18" charset="0"/>
              </a:rPr>
              <a:t>This waiver must be requested by </a:t>
            </a:r>
            <a:r>
              <a:rPr lang="en-US" sz="3200" i="0" dirty="0">
                <a:effectLst/>
                <a:latin typeface="Times New Roman" panose="02020603050405020304" pitchFamily="18" charset="0"/>
                <a:ea typeface="Calibri" panose="020F0502020204030204" pitchFamily="34" charset="0"/>
                <a:cs typeface="Times New Roman" panose="02020603050405020304" pitchFamily="18" charset="0"/>
              </a:rPr>
              <a:t>the Governor of California from the U.S. Health &amp; Human Services </a:t>
            </a:r>
          </a:p>
        </p:txBody>
      </p:sp>
      <p:pic>
        <p:nvPicPr>
          <p:cNvPr id="4" name="Picture 3" descr="Health Care for All - California">
            <a:extLst>
              <a:ext uri="{FF2B5EF4-FFF2-40B4-BE49-F238E27FC236}">
                <a16:creationId xmlns:a16="http://schemas.microsoft.com/office/drawing/2014/main" id="{0BEE7FC3-E074-C3FB-41A7-C55D61A50DC1}"/>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A2CF-51BA-D5E1-A80E-D0B614A6A002}"/>
              </a:ext>
            </a:extLst>
          </p:cNvPr>
          <p:cNvSpPr>
            <a:spLocks noGrp="1"/>
          </p:cNvSpPr>
          <p:nvPr>
            <p:ph type="ctrTitle" idx="4294967295"/>
          </p:nvPr>
        </p:nvSpPr>
        <p:spPr>
          <a:xfrm>
            <a:off x="844550" y="1219200"/>
            <a:ext cx="11347450" cy="4525963"/>
          </a:xfrm>
        </p:spPr>
        <p:txBody>
          <a:bodyPr>
            <a:normAutofit/>
          </a:bodyPr>
          <a:lstStyle/>
          <a:p>
            <a:r>
              <a:rPr lang="en-US" sz="8000" dirty="0">
                <a:solidFill>
                  <a:srgbClr val="C00000"/>
                </a:solidFill>
                <a:latin typeface="Times New Roman" panose="02020603050405020304" pitchFamily="18" charset="0"/>
                <a:cs typeface="Times New Roman" panose="02020603050405020304" pitchFamily="18" charset="0"/>
              </a:rPr>
              <a:t>What should the goals of our healthcare system be? </a:t>
            </a:r>
          </a:p>
        </p:txBody>
      </p:sp>
      <p:pic>
        <p:nvPicPr>
          <p:cNvPr id="4" name="Picture 3" descr="Health Care for All - California">
            <a:extLst>
              <a:ext uri="{FF2B5EF4-FFF2-40B4-BE49-F238E27FC236}">
                <a16:creationId xmlns:a16="http://schemas.microsoft.com/office/drawing/2014/main" id="{D1D657DA-4617-99A2-0410-FBC570A11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875" y="257176"/>
            <a:ext cx="2687089" cy="85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30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624803-F645-8296-4BB0-AFB0F8F8A188}"/>
              </a:ext>
            </a:extLst>
          </p:cNvPr>
          <p:cNvSpPr txBox="1"/>
          <p:nvPr/>
        </p:nvSpPr>
        <p:spPr>
          <a:xfrm>
            <a:off x="508957" y="293298"/>
            <a:ext cx="10996405" cy="6271397"/>
          </a:xfrm>
          <a:prstGeom prst="rect">
            <a:avLst/>
          </a:prstGeom>
          <a:noFill/>
        </p:spPr>
        <p:txBody>
          <a:bodyPr wrap="square">
            <a:spAutoFit/>
          </a:bodyPr>
          <a:lstStyle/>
          <a:p>
            <a:r>
              <a:rPr lang="en-US" sz="4800" dirty="0">
                <a:solidFill>
                  <a:srgbClr val="C00000"/>
                </a:solidFill>
                <a:latin typeface="Times New Roman" panose="02020603050405020304" pitchFamily="18" charset="0"/>
                <a:cs typeface="Times New Roman" panose="02020603050405020304" pitchFamily="18" charset="0"/>
              </a:rPr>
              <a:t>What are the Next Steps?</a:t>
            </a:r>
          </a:p>
          <a:p>
            <a:pPr marL="571500" indent="-571500">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571500" indent="-571500">
              <a:lnSpc>
                <a:spcPct val="150000"/>
              </a:lnSpc>
              <a:buFont typeface="Arial" panose="020B0604020202020204" pitchFamily="34" charset="0"/>
              <a:buChar char="•"/>
            </a:pPr>
            <a:r>
              <a:rPr lang="en-US" sz="3600" dirty="0">
                <a:solidFill>
                  <a:srgbClr val="C00000"/>
                </a:solidFill>
                <a:latin typeface="Times New Roman" panose="02020603050405020304" pitchFamily="18" charset="0"/>
                <a:cs typeface="Times New Roman" panose="02020603050405020304" pitchFamily="18" charset="0"/>
              </a:rPr>
              <a:t>Stay informed </a:t>
            </a:r>
            <a:r>
              <a:rPr lang="en-US" sz="2800" dirty="0">
                <a:latin typeface="Times New Roman" panose="02020603050405020304" pitchFamily="18" charset="0"/>
                <a:cs typeface="Times New Roman" panose="02020603050405020304" pitchFamily="18" charset="0"/>
              </a:rPr>
              <a:t>(Health Justice Monitor, Kaiser Family Foundation)</a:t>
            </a:r>
          </a:p>
          <a:p>
            <a:pPr marL="571500" indent="-571500">
              <a:lnSpc>
                <a:spcPct val="150000"/>
              </a:lnSpc>
              <a:buFont typeface="Arial" panose="020B0604020202020204" pitchFamily="34" charset="0"/>
              <a:buChar char="•"/>
            </a:pPr>
            <a:r>
              <a:rPr lang="en-US" sz="3600" dirty="0">
                <a:solidFill>
                  <a:srgbClr val="C00000"/>
                </a:solidFill>
                <a:latin typeface="Times New Roman" panose="02020603050405020304" pitchFamily="18" charset="0"/>
                <a:cs typeface="Times New Roman" panose="02020603050405020304" pitchFamily="18" charset="0"/>
              </a:rPr>
              <a:t>Educate legislators, friends, community, care providers</a:t>
            </a:r>
            <a:endParaRPr lang="en-US" sz="3600" dirty="0">
              <a:latin typeface="Times New Roman" panose="02020603050405020304" pitchFamily="18" charset="0"/>
              <a:cs typeface="Times New Roman" panose="02020603050405020304" pitchFamily="18" charset="0"/>
            </a:endParaRPr>
          </a:p>
          <a:p>
            <a:pPr marL="571500" indent="-571500">
              <a:lnSpc>
                <a:spcPct val="150000"/>
              </a:lnSpc>
              <a:buFont typeface="Arial" panose="020B0604020202020204" pitchFamily="34" charset="0"/>
              <a:buChar char="•"/>
            </a:pPr>
            <a:r>
              <a:rPr lang="en-US" sz="3600" dirty="0">
                <a:solidFill>
                  <a:srgbClr val="C00000"/>
                </a:solidFill>
                <a:latin typeface="Times New Roman" panose="02020603050405020304" pitchFamily="18" charset="0"/>
                <a:cs typeface="Times New Roman" panose="02020603050405020304" pitchFamily="18" charset="0"/>
              </a:rPr>
              <a:t>Advocate for legislation</a:t>
            </a:r>
            <a:endParaRPr lang="en-US" sz="3600" dirty="0">
              <a:latin typeface="Times New Roman" panose="02020603050405020304" pitchFamily="18" charset="0"/>
              <a:cs typeface="Times New Roman" panose="02020603050405020304" pitchFamily="18" charset="0"/>
            </a:endParaRPr>
          </a:p>
          <a:p>
            <a:pPr marL="571500" indent="-571500">
              <a:lnSpc>
                <a:spcPct val="150000"/>
              </a:lnSpc>
              <a:buFont typeface="Arial" panose="020B0604020202020204" pitchFamily="34" charset="0"/>
              <a:buChar char="•"/>
            </a:pPr>
            <a:r>
              <a:rPr lang="en-US" sz="3600" dirty="0">
                <a:solidFill>
                  <a:srgbClr val="C00000"/>
                </a:solidFill>
                <a:latin typeface="Times New Roman" panose="02020603050405020304" pitchFamily="18" charset="0"/>
                <a:cs typeface="Times New Roman" panose="02020603050405020304" pitchFamily="18" charset="0"/>
              </a:rPr>
              <a:t>Support good politicians</a:t>
            </a:r>
            <a:endParaRPr lang="en-US" sz="3600" dirty="0">
              <a:latin typeface="Times New Roman" panose="02020603050405020304" pitchFamily="18" charset="0"/>
              <a:cs typeface="Times New Roman" panose="02020603050405020304" pitchFamily="18" charset="0"/>
            </a:endParaRPr>
          </a:p>
          <a:p>
            <a:pPr marL="571500" indent="-571500">
              <a:lnSpc>
                <a:spcPct val="150000"/>
              </a:lnSpc>
              <a:buFont typeface="Arial" panose="020B0604020202020204" pitchFamily="34" charset="0"/>
              <a:buChar char="•"/>
            </a:pPr>
            <a:r>
              <a:rPr lang="en-US" sz="3600" dirty="0">
                <a:solidFill>
                  <a:srgbClr val="C00000"/>
                </a:solidFill>
                <a:latin typeface="Times New Roman" panose="02020603050405020304" pitchFamily="18" charset="0"/>
                <a:cs typeface="Times New Roman" panose="02020603050405020304" pitchFamily="18" charset="0"/>
              </a:rPr>
              <a:t>Join in solidarity and activism with others </a:t>
            </a:r>
            <a:r>
              <a:rPr lang="en-US" sz="36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e.g. HCA, PNHP, CA Alliance for </a:t>
            </a:r>
            <a:r>
              <a:rPr lang="en-US" sz="2800">
                <a:latin typeface="Times New Roman" panose="02020603050405020304" pitchFamily="18" charset="0"/>
                <a:cs typeface="Times New Roman" panose="02020603050405020304" pitchFamily="18" charset="0"/>
              </a:rPr>
              <a:t>Retired Americans (CARA), </a:t>
            </a:r>
            <a:r>
              <a:rPr lang="en-US" sz="2800" dirty="0">
                <a:latin typeface="Times New Roman" panose="02020603050405020304" pitchFamily="18" charset="0"/>
                <a:cs typeface="Times New Roman" panose="02020603050405020304" pitchFamily="18" charset="0"/>
              </a:rPr>
              <a:t>Common Cause)</a:t>
            </a:r>
          </a:p>
        </p:txBody>
      </p:sp>
      <p:pic>
        <p:nvPicPr>
          <p:cNvPr id="2" name="Picture 1" descr="Health Care for All - California">
            <a:extLst>
              <a:ext uri="{FF2B5EF4-FFF2-40B4-BE49-F238E27FC236}">
                <a16:creationId xmlns:a16="http://schemas.microsoft.com/office/drawing/2014/main" id="{1E3187D5-4114-12F4-53CC-FF44ECB1E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476" y="133955"/>
            <a:ext cx="2532611" cy="83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3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864F3-89CB-562D-BBA9-1E57DD9BDDEA}"/>
              </a:ext>
            </a:extLst>
          </p:cNvPr>
          <p:cNvSpPr>
            <a:spLocks noGrp="1"/>
          </p:cNvSpPr>
          <p:nvPr>
            <p:ph type="title"/>
          </p:nvPr>
        </p:nvSpPr>
        <p:spPr/>
        <p:txBody>
          <a:bodyPr>
            <a:normAutofit/>
          </a:bodyPr>
          <a:lstStyle/>
          <a:p>
            <a:r>
              <a:rPr lang="en-US" sz="7200" dirty="0">
                <a:solidFill>
                  <a:srgbClr val="C00000"/>
                </a:solidFill>
                <a:latin typeface="Times New Roman" panose="02020603050405020304" pitchFamily="18" charset="0"/>
                <a:cs typeface="Times New Roman" panose="02020603050405020304" pitchFamily="18" charset="0"/>
              </a:rPr>
              <a:t>Thank you!</a:t>
            </a:r>
          </a:p>
        </p:txBody>
      </p:sp>
      <p:sp>
        <p:nvSpPr>
          <p:cNvPr id="5" name="Content Placeholder 4">
            <a:extLst>
              <a:ext uri="{FF2B5EF4-FFF2-40B4-BE49-F238E27FC236}">
                <a16:creationId xmlns:a16="http://schemas.microsoft.com/office/drawing/2014/main" id="{4011A222-59F5-CEA6-87A9-550CD2F6EC18}"/>
              </a:ext>
            </a:extLst>
          </p:cNvPr>
          <p:cNvSpPr>
            <a:spLocks noGrp="1"/>
          </p:cNvSpPr>
          <p:nvPr>
            <p:ph idx="1"/>
          </p:nvPr>
        </p:nvSpPr>
        <p:spPr/>
        <p:txBody>
          <a:bodyPr/>
          <a:lstStyle/>
          <a:p>
            <a:pPr marL="0" indent="0">
              <a:buNone/>
            </a:pPr>
            <a:r>
              <a:rPr lang="en-US" sz="4800" u="sng" dirty="0">
                <a:latin typeface="Times New Roman" panose="02020603050405020304" pitchFamily="18" charset="0"/>
                <a:cs typeface="Times New Roman" panose="02020603050405020304" pitchFamily="18" charset="0"/>
              </a:rPr>
              <a:t>Questions? </a:t>
            </a:r>
          </a:p>
          <a:p>
            <a:endParaRPr lang="en-US" sz="3600" dirty="0"/>
          </a:p>
        </p:txBody>
      </p:sp>
      <p:pic>
        <p:nvPicPr>
          <p:cNvPr id="2" name="Picture 1" descr="Health Care for All - California">
            <a:extLst>
              <a:ext uri="{FF2B5EF4-FFF2-40B4-BE49-F238E27FC236}">
                <a16:creationId xmlns:a16="http://schemas.microsoft.com/office/drawing/2014/main" id="{F1F87B3A-476B-C75D-F03C-40FB87552CC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295473"/>
            <a:ext cx="1988820" cy="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3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9333"/>
            <a:ext cx="9404723" cy="2274357"/>
          </a:xfrm>
        </p:spPr>
        <p:txBody>
          <a:bodyPr>
            <a:normAutofit fontScale="90000"/>
          </a:bodyPr>
          <a:lstStyle/>
          <a:p>
            <a:br>
              <a:rPr lang="en-US" sz="3200" dirty="0">
                <a:solidFill>
                  <a:srgbClr val="FF0000"/>
                </a:solidFill>
                <a:latin typeface="Times New Roman" panose="02020603050405020304" pitchFamily="18" charset="0"/>
                <a:cs typeface="Times New Roman" panose="02020603050405020304" pitchFamily="18" charset="0"/>
              </a:rPr>
            </a:br>
            <a:br>
              <a:rPr lang="en-US" dirty="0">
                <a:solidFill>
                  <a:srgbClr val="FFFF00"/>
                </a:solidFill>
              </a:rPr>
            </a:b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417511" y="190500"/>
            <a:ext cx="10993439" cy="6134100"/>
          </a:xfrm>
        </p:spPr>
        <p:txBody>
          <a:bodyPr>
            <a:noAutofit/>
          </a:bodyPr>
          <a:lstStyle/>
          <a:p>
            <a:pPr marL="0" indent="0">
              <a:buNone/>
            </a:pPr>
            <a:endParaRPr lang="en-US" sz="2400" dirty="0">
              <a:solidFill>
                <a:srgbClr val="C00000"/>
              </a:solidFill>
              <a:latin typeface="Times New Roman" panose="02020603050405020304" pitchFamily="18" charset="0"/>
              <a:cs typeface="Times New Roman" panose="02020603050405020304" pitchFamily="18" charset="0"/>
            </a:endParaRPr>
          </a:p>
          <a:p>
            <a:pPr marL="0" indent="0">
              <a:buNone/>
            </a:pP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r>
              <a:rPr lang="en-US" dirty="0">
                <a:solidFill>
                  <a:srgbClr val="C00000"/>
                </a:solidFill>
                <a:latin typeface="Times New Roman" panose="02020603050405020304" pitchFamily="18" charset="0"/>
                <a:cs typeface="Times New Roman" panose="02020603050405020304" pitchFamily="18" charset="0"/>
              </a:rPr>
              <a:t>“The enjoyment of the highest attainable standard of health is one of the fundamental rights of every human being without distinction of race, religion, political belief, economic or social </a:t>
            </a:r>
            <a:r>
              <a:rPr lang="en-US">
                <a:solidFill>
                  <a:srgbClr val="C00000"/>
                </a:solidFill>
                <a:latin typeface="Times New Roman" panose="02020603050405020304" pitchFamily="18" charset="0"/>
                <a:cs typeface="Times New Roman" panose="02020603050405020304" pitchFamily="18" charset="0"/>
              </a:rPr>
              <a:t>condition”  </a:t>
            </a:r>
            <a:r>
              <a:rPr lang="en-US" i="1" dirty="0">
                <a:latin typeface="Times New Roman" panose="02020603050405020304" pitchFamily="18" charset="0"/>
                <a:cs typeface="Times New Roman" panose="02020603050405020304" pitchFamily="18" charset="0"/>
              </a:rPr>
              <a:t>Constitution of the World Health Organization</a:t>
            </a:r>
            <a:r>
              <a:rPr lang="en-US" dirty="0">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		</a:t>
            </a:r>
          </a:p>
          <a:p>
            <a:pPr marL="0" indent="0">
              <a:buNone/>
            </a:pPr>
            <a:r>
              <a:rPr lang="en-US" dirty="0">
                <a:solidFill>
                  <a:srgbClr val="FFFF00"/>
                </a:solidFill>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System Goals</a:t>
            </a:r>
          </a:p>
          <a:p>
            <a:pPr marL="0" indent="0">
              <a:buNone/>
            </a:pPr>
            <a:r>
              <a:rPr lang="en-US" i="1" dirty="0">
                <a:latin typeface="Times New Roman" panose="02020603050405020304" pitchFamily="18" charset="0"/>
                <a:cs typeface="Times New Roman" panose="02020603050405020304" pitchFamily="18" charset="0"/>
              </a:rPr>
              <a:t>			Universal</a:t>
            </a:r>
          </a:p>
          <a:p>
            <a:pPr marL="0" indent="0">
              <a:buNone/>
            </a:pPr>
            <a:r>
              <a:rPr lang="en-US" i="1" dirty="0">
                <a:latin typeface="Times New Roman" panose="02020603050405020304" pitchFamily="18" charset="0"/>
                <a:cs typeface="Times New Roman" panose="02020603050405020304" pitchFamily="18" charset="0"/>
              </a:rPr>
              <a:t>			Comprehensive </a:t>
            </a:r>
          </a:p>
          <a:p>
            <a:pPr marL="0" indent="0">
              <a:buNone/>
            </a:pPr>
            <a:r>
              <a:rPr lang="en-US" i="1" dirty="0">
                <a:latin typeface="Times New Roman" panose="02020603050405020304" pitchFamily="18" charset="0"/>
                <a:cs typeface="Times New Roman" panose="02020603050405020304" pitchFamily="18" charset="0"/>
              </a:rPr>
              <a:t>			Equitable </a:t>
            </a:r>
          </a:p>
          <a:p>
            <a:pPr marL="0" indent="0">
              <a:buNone/>
            </a:pPr>
            <a:r>
              <a:rPr lang="en-US" i="1" dirty="0">
                <a:latin typeface="Times New Roman" panose="02020603050405020304" pitchFamily="18" charset="0"/>
                <a:cs typeface="Times New Roman" panose="02020603050405020304" pitchFamily="18" charset="0"/>
              </a:rPr>
              <a:t>			Effective </a:t>
            </a:r>
          </a:p>
          <a:p>
            <a:pPr marL="0" indent="0">
              <a:buNone/>
            </a:pPr>
            <a:r>
              <a:rPr lang="en-US" i="1" dirty="0">
                <a:latin typeface="Times New Roman" panose="02020603050405020304" pitchFamily="18" charset="0"/>
                <a:cs typeface="Times New Roman" panose="02020603050405020304" pitchFamily="18" charset="0"/>
              </a:rPr>
              <a:t>			Affordable </a:t>
            </a:r>
          </a:p>
        </p:txBody>
      </p:sp>
      <p:pic>
        <p:nvPicPr>
          <p:cNvPr id="4" name="Picture 3" descr="Health Care for All - California">
            <a:extLst>
              <a:ext uri="{FF2B5EF4-FFF2-40B4-BE49-F238E27FC236}">
                <a16:creationId xmlns:a16="http://schemas.microsoft.com/office/drawing/2014/main" id="{EB6DB3D5-933A-E971-492B-45250DD8A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021" y="190500"/>
            <a:ext cx="31242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0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59D6A-5503-7721-637D-9CD37E564C23}"/>
              </a:ext>
            </a:extLst>
          </p:cNvPr>
          <p:cNvSpPr txBox="1"/>
          <p:nvPr/>
        </p:nvSpPr>
        <p:spPr>
          <a:xfrm>
            <a:off x="790575" y="752475"/>
            <a:ext cx="10295114" cy="4339650"/>
          </a:xfrm>
          <a:prstGeom prst="rect">
            <a:avLst/>
          </a:prstGeom>
          <a:noFill/>
        </p:spPr>
        <p:txBody>
          <a:bodyPr wrap="square">
            <a:sp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8000" dirty="0">
                <a:solidFill>
                  <a:srgbClr val="C00000"/>
                </a:solidFill>
                <a:latin typeface="Times New Roman" panose="02020603050405020304" pitchFamily="18" charset="0"/>
                <a:cs typeface="Times New Roman" panose="02020603050405020304" pitchFamily="18" charset="0"/>
              </a:rPr>
              <a:t>What kind of system do we have?  How did we get here?</a:t>
            </a:r>
          </a:p>
        </p:txBody>
      </p:sp>
      <p:pic>
        <p:nvPicPr>
          <p:cNvPr id="2" name="Picture 1" descr="Health Care for All - California">
            <a:extLst>
              <a:ext uri="{FF2B5EF4-FFF2-40B4-BE49-F238E27FC236}">
                <a16:creationId xmlns:a16="http://schemas.microsoft.com/office/drawing/2014/main" id="{324D6583-43A6-5141-5F4A-CDAB3BC53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476" y="133955"/>
            <a:ext cx="2532611" cy="83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9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6A79-2185-2A95-2769-C3AC04E8D986}"/>
              </a:ext>
            </a:extLst>
          </p:cNvPr>
          <p:cNvSpPr>
            <a:spLocks noGrp="1"/>
          </p:cNvSpPr>
          <p:nvPr>
            <p:ph type="title"/>
          </p:nvPr>
        </p:nvSpPr>
        <p:spPr>
          <a:xfrm>
            <a:off x="559420" y="298218"/>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Where  Californians get their insurance </a:t>
            </a:r>
          </a:p>
        </p:txBody>
      </p:sp>
      <p:sp>
        <p:nvSpPr>
          <p:cNvPr id="3" name="Text Placeholder 2">
            <a:extLst>
              <a:ext uri="{FF2B5EF4-FFF2-40B4-BE49-F238E27FC236}">
                <a16:creationId xmlns:a16="http://schemas.microsoft.com/office/drawing/2014/main" id="{DC344563-879F-E425-E80E-AC919FB47F9E}"/>
              </a:ext>
            </a:extLst>
          </p:cNvPr>
          <p:cNvSpPr>
            <a:spLocks noGrp="1"/>
          </p:cNvSpPr>
          <p:nvPr>
            <p:ph type="body" idx="10"/>
          </p:nvPr>
        </p:nvSpPr>
        <p:spPr/>
        <p:txBody>
          <a:bodyPr/>
          <a:lstStyle/>
          <a:p>
            <a:endParaRPr lang="en-US"/>
          </a:p>
        </p:txBody>
      </p:sp>
      <p:graphicFrame>
        <p:nvGraphicFramePr>
          <p:cNvPr id="4" name="Chart 3">
            <a:extLst>
              <a:ext uri="{FF2B5EF4-FFF2-40B4-BE49-F238E27FC236}">
                <a16:creationId xmlns:a16="http://schemas.microsoft.com/office/drawing/2014/main" id="{E474E846-AC9A-4B90-9553-C199CDE2D489}"/>
              </a:ext>
            </a:extLst>
          </p:cNvPr>
          <p:cNvGraphicFramePr/>
          <p:nvPr>
            <p:extLst>
              <p:ext uri="{D42A27DB-BD31-4B8C-83A1-F6EECF244321}">
                <p14:modId xmlns:p14="http://schemas.microsoft.com/office/powerpoint/2010/main" val="1119742287"/>
              </p:ext>
            </p:extLst>
          </p:nvPr>
        </p:nvGraphicFramePr>
        <p:xfrm>
          <a:off x="1260760" y="432079"/>
          <a:ext cx="10243419" cy="676045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ealth Care for All - California">
            <a:extLst>
              <a:ext uri="{FF2B5EF4-FFF2-40B4-BE49-F238E27FC236}">
                <a16:creationId xmlns:a16="http://schemas.microsoft.com/office/drawing/2014/main" id="{A03C115F-A237-71CA-4542-FBB817E86D0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519" y="108647"/>
            <a:ext cx="1988820" cy="60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4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C652D-61F9-67E4-9B5B-CAFCDC6AA8B7}"/>
              </a:ext>
            </a:extLst>
          </p:cNvPr>
          <p:cNvSpPr txBox="1"/>
          <p:nvPr/>
        </p:nvSpPr>
        <p:spPr>
          <a:xfrm>
            <a:off x="703386" y="-973394"/>
            <a:ext cx="11187092" cy="7355860"/>
          </a:xfrm>
          <a:prstGeom prst="rect">
            <a:avLst/>
          </a:prstGeom>
          <a:noFill/>
        </p:spPr>
        <p:txBody>
          <a:bodyPr wrap="square">
            <a:spAutoFit/>
          </a:bodyPr>
          <a:lstStyle/>
          <a:p>
            <a:endParaRPr lang="en-US" sz="2800" b="0" i="0" dirty="0">
              <a:effectLst/>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b="0" i="0" dirty="0">
              <a:effectLst/>
              <a:latin typeface="Times New Roman" panose="02020603050405020304" pitchFamily="18" charset="0"/>
              <a:cs typeface="Times New Roman" panose="02020603050405020304" pitchFamily="18" charset="0"/>
            </a:endParaRPr>
          </a:p>
          <a:p>
            <a:endParaRPr lang="en-US" sz="3200" b="0" i="0" dirty="0">
              <a:effectLst/>
              <a:latin typeface="Times New Roman" panose="02020603050405020304" pitchFamily="18" charset="0"/>
              <a:cs typeface="Times New Roman" panose="02020603050405020304" pitchFamily="18" charset="0"/>
            </a:endParaRPr>
          </a:p>
          <a:p>
            <a:r>
              <a:rPr lang="en-US" sz="4400" b="0" i="0" dirty="0">
                <a:solidFill>
                  <a:srgbClr val="C00000"/>
                </a:solidFill>
                <a:effectLst/>
                <a:latin typeface="Times New Roman" panose="02020603050405020304" pitchFamily="18" charset="0"/>
                <a:cs typeface="Times New Roman" panose="02020603050405020304" pitchFamily="18" charset="0"/>
              </a:rPr>
              <a:t>Following the violent death of United Healthcare CEO, Brian Thompson on December 4, 2024, his successor, Andrew Witty, wrote in the </a:t>
            </a:r>
            <a:r>
              <a:rPr lang="en-US" sz="4400" b="0" i="0" u="sng" dirty="0">
                <a:solidFill>
                  <a:srgbClr val="C00000"/>
                </a:solidFill>
                <a:effectLst/>
                <a:latin typeface="Times New Roman" panose="02020603050405020304" pitchFamily="18" charset="0"/>
                <a:cs typeface="Times New Roman" panose="02020603050405020304" pitchFamily="18" charset="0"/>
              </a:rPr>
              <a:t>NYTimes</a:t>
            </a:r>
            <a:r>
              <a:rPr lang="en-US" sz="4400" u="sng" dirty="0">
                <a:solidFill>
                  <a:srgbClr val="C00000"/>
                </a:solidFill>
                <a:latin typeface="Times New Roman" panose="02020603050405020304" pitchFamily="18" charset="0"/>
                <a:cs typeface="Times New Roman" panose="02020603050405020304" pitchFamily="18" charset="0"/>
              </a:rPr>
              <a:t>:</a:t>
            </a:r>
            <a:r>
              <a:rPr lang="en-US" sz="4400" b="0" i="0" dirty="0">
                <a:solidFill>
                  <a:srgbClr val="C00000"/>
                </a:solidFill>
                <a:effectLst/>
                <a:latin typeface="Times New Roman" panose="02020603050405020304" pitchFamily="18" charset="0"/>
                <a:cs typeface="Times New Roman" panose="02020603050405020304" pitchFamily="18" charset="0"/>
              </a:rPr>
              <a:t> </a:t>
            </a:r>
          </a:p>
          <a:p>
            <a:endParaRPr lang="en-US" sz="3600" dirty="0">
              <a:solidFill>
                <a:srgbClr val="C00000"/>
              </a:solidFill>
              <a:latin typeface="Times New Roman" panose="02020603050405020304" pitchFamily="18" charset="0"/>
              <a:cs typeface="Times New Roman" panose="02020603050405020304" pitchFamily="18" charset="0"/>
            </a:endParaRPr>
          </a:p>
          <a:p>
            <a:r>
              <a:rPr lang="en-US" sz="3600" b="0" i="0" dirty="0">
                <a:effectLst/>
                <a:latin typeface="Times New Roman" panose="02020603050405020304" pitchFamily="18" charset="0"/>
                <a:cs typeface="Times New Roman" panose="02020603050405020304" pitchFamily="18" charset="0"/>
              </a:rPr>
              <a:t>“We know the health system does not work as well as it should, and we understand people’s frustrations with it. No one would design a system like the one we have. And no one did. It’s a patchwork built over decades.”</a:t>
            </a:r>
            <a:endParaRPr lang="en-US" sz="3600" dirty="0">
              <a:latin typeface="Times New Roman" panose="02020603050405020304" pitchFamily="18" charset="0"/>
              <a:cs typeface="Times New Roman" panose="02020603050405020304" pitchFamily="18" charset="0"/>
            </a:endParaRPr>
          </a:p>
        </p:txBody>
      </p:sp>
      <p:pic>
        <p:nvPicPr>
          <p:cNvPr id="4" name="Picture 3" descr="Health Care for All - California">
            <a:extLst>
              <a:ext uri="{FF2B5EF4-FFF2-40B4-BE49-F238E27FC236}">
                <a16:creationId xmlns:a16="http://schemas.microsoft.com/office/drawing/2014/main" id="{DBFFDA06-7E28-99F5-964D-DCA4340F0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33" y="128494"/>
            <a:ext cx="2170744" cy="70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9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36AD-6456-8A6A-666B-B5FA6C479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F94AE-834B-4451-764F-E7E50E2E2B10}"/>
              </a:ext>
            </a:extLst>
          </p:cNvPr>
          <p:cNvSpPr>
            <a:spLocks noGrp="1"/>
          </p:cNvSpPr>
          <p:nvPr>
            <p:ph type="title" idx="4294967295"/>
          </p:nvPr>
        </p:nvSpPr>
        <p:spPr>
          <a:xfrm>
            <a:off x="0" y="122238"/>
            <a:ext cx="9404350" cy="944562"/>
          </a:xfrm>
        </p:spPr>
        <p:txBody>
          <a:bodyPr>
            <a:normAutofit fontScale="90000"/>
          </a:bodyPr>
          <a:lstStyle/>
          <a:p>
            <a:br>
              <a:rPr lang="en-US" dirty="0"/>
            </a:br>
            <a:endParaRPr lang="en-US" dirty="0"/>
          </a:p>
        </p:txBody>
      </p:sp>
      <p:sp>
        <p:nvSpPr>
          <p:cNvPr id="4" name="Rectangle 3">
            <a:extLst>
              <a:ext uri="{FF2B5EF4-FFF2-40B4-BE49-F238E27FC236}">
                <a16:creationId xmlns:a16="http://schemas.microsoft.com/office/drawing/2014/main" id="{2071103D-C3D2-37C3-BD73-A390E9CB6DE9}"/>
              </a:ext>
            </a:extLst>
          </p:cNvPr>
          <p:cNvSpPr/>
          <p:nvPr/>
        </p:nvSpPr>
        <p:spPr>
          <a:xfrm>
            <a:off x="417267" y="327991"/>
            <a:ext cx="10416748" cy="6894195"/>
          </a:xfrm>
          <a:prstGeom prst="rect">
            <a:avLst/>
          </a:prstGeom>
        </p:spPr>
        <p:txBody>
          <a:bodyPr wrap="square">
            <a:spAutoFit/>
          </a:bodyPr>
          <a:lstStyle/>
          <a:p>
            <a:r>
              <a:rPr lang="en-US" sz="3600" u="sng" dirty="0">
                <a:solidFill>
                  <a:srgbClr val="C00000"/>
                </a:solidFill>
                <a:latin typeface="Times New Roman" panose="02020603050405020304" pitchFamily="18" charset="0"/>
                <a:cs typeface="Times New Roman" panose="02020603050405020304" pitchFamily="18" charset="0"/>
              </a:rPr>
              <a:t>U.S. Healthcare History</a:t>
            </a:r>
          </a:p>
          <a:p>
            <a:endParaRPr lang="en-US" dirty="0">
              <a:solidFill>
                <a:srgbClr val="FFFF00"/>
              </a:solidFill>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Prior to the 1920s most people didn’t seek medical care for common ailments</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In 1929 </a:t>
            </a:r>
            <a:r>
              <a:rPr lang="en-US" sz="2000" b="1" dirty="0">
                <a:latin typeface="Times New Roman" panose="02020603050405020304" pitchFamily="18" charset="0"/>
                <a:cs typeface="Times New Roman" panose="02020603050405020304" pitchFamily="18" charset="0"/>
              </a:rPr>
              <a:t>– Premiums to Blue Cross and Blue Shield paid doctors in lumber / mining camps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In 1940s </a:t>
            </a:r>
            <a:r>
              <a:rPr lang="en-US" sz="2000" b="1" dirty="0">
                <a:latin typeface="Times New Roman" panose="02020603050405020304" pitchFamily="18" charset="0"/>
                <a:cs typeface="Times New Roman" panose="02020603050405020304" pitchFamily="18" charset="0"/>
              </a:rPr>
              <a:t>– Kaiser developed to serve dam workers- 60 MDs.  </a:t>
            </a:r>
          </a:p>
          <a:p>
            <a:r>
              <a:rPr lang="en-US" sz="2000" b="1" dirty="0">
                <a:latin typeface="Times New Roman" panose="02020603050405020304" pitchFamily="18" charset="0"/>
                <a:cs typeface="Times New Roman" panose="02020603050405020304" pitchFamily="18" charset="0"/>
              </a:rPr>
              <a:t>Employer sponsored insurance became more common. </a:t>
            </a:r>
          </a:p>
          <a:p>
            <a:r>
              <a:rPr lang="en-US" sz="2000" b="1" dirty="0">
                <a:latin typeface="Times New Roman" panose="02020603050405020304" pitchFamily="18" charset="0"/>
                <a:cs typeface="Times New Roman" panose="02020603050405020304" pitchFamily="18" charset="0"/>
              </a:rPr>
              <a:t>Truman proposed a single-payer healthcare plan but the AMA opposed it </a:t>
            </a:r>
          </a:p>
          <a:p>
            <a:pPr marL="0" indent="0">
              <a:spcBef>
                <a:spcPts val="0"/>
              </a:spcBef>
              <a:buNone/>
            </a:pPr>
            <a:endParaRPr lang="en-US" sz="2000" b="1" dirty="0">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By 1960s and 70s- </a:t>
            </a:r>
            <a:r>
              <a:rPr lang="en-US" sz="2000" b="1" dirty="0">
                <a:latin typeface="Times New Roman" panose="02020603050405020304" pitchFamily="18" charset="0"/>
                <a:cs typeface="Times New Roman" panose="02020603050405020304" pitchFamily="18" charset="0"/>
              </a:rPr>
              <a:t>There were </a:t>
            </a:r>
            <a:r>
              <a:rPr lang="en-US" sz="2000" b="1" u="sng" dirty="0">
                <a:latin typeface="Times New Roman" panose="02020603050405020304" pitchFamily="18" charset="0"/>
                <a:cs typeface="Times New Roman" panose="02020603050405020304" pitchFamily="18" charset="0"/>
              </a:rPr>
              <a:t>900 different insurance companies</a:t>
            </a:r>
            <a:r>
              <a:rPr lang="en-US" sz="2000" b="1" dirty="0">
                <a:latin typeface="Times New Roman" panose="02020603050405020304" pitchFamily="18" charset="0"/>
                <a:cs typeface="Times New Roman" panose="02020603050405020304" pitchFamily="18" charset="0"/>
              </a:rPr>
              <a:t>. </a:t>
            </a:r>
          </a:p>
          <a:p>
            <a:pPr marL="0" indent="0">
              <a:spcBef>
                <a:spcPts val="0"/>
              </a:spcBef>
              <a:buNone/>
            </a:pPr>
            <a:r>
              <a:rPr lang="en-US" sz="2000" b="1" dirty="0">
                <a:latin typeface="Times New Roman" panose="02020603050405020304" pitchFamily="18" charset="0"/>
                <a:cs typeface="Times New Roman" panose="02020603050405020304" pitchFamily="18" charset="0"/>
              </a:rPr>
              <a:t>Many had no insurance or were denied coverage.  </a:t>
            </a:r>
          </a:p>
          <a:p>
            <a:pPr marL="0" indent="0">
              <a:spcBef>
                <a:spcPts val="0"/>
              </a:spcBef>
              <a:buNone/>
            </a:pPr>
            <a:r>
              <a:rPr lang="en-US" sz="2000" b="1" dirty="0">
                <a:latin typeface="Times New Roman" panose="02020603050405020304" pitchFamily="18" charset="0"/>
                <a:cs typeface="Times New Roman" panose="02020603050405020304" pitchFamily="18" charset="0"/>
              </a:rPr>
              <a:t>Administration costs were up to 30% of the costs. </a:t>
            </a:r>
          </a:p>
          <a:p>
            <a:pPr marL="0" indent="0">
              <a:spcBef>
                <a:spcPts val="0"/>
              </a:spcBef>
              <a:buNone/>
            </a:pPr>
            <a:r>
              <a:rPr lang="en-US" sz="2000" b="1" dirty="0">
                <a:latin typeface="Times New Roman" panose="02020603050405020304" pitchFamily="18" charset="0"/>
                <a:cs typeface="Times New Roman" panose="02020603050405020304" pitchFamily="18" charset="0"/>
              </a:rPr>
              <a:t>Insurance covered only 16% of costs other than hospital and MD bills </a:t>
            </a:r>
          </a:p>
          <a:p>
            <a:pPr marL="0" indent="0">
              <a:spcBef>
                <a:spcPts val="0"/>
              </a:spcBef>
              <a:buNone/>
            </a:pPr>
            <a:endParaRPr lang="en-US" sz="2000" b="1" dirty="0">
              <a:latin typeface="Times New Roman" panose="02020603050405020304" pitchFamily="18" charset="0"/>
              <a:cs typeface="Times New Roman" panose="02020603050405020304" pitchFamily="18" charset="0"/>
            </a:endParaRPr>
          </a:p>
          <a:p>
            <a:pPr marL="0" indent="0">
              <a:spcBef>
                <a:spcPts val="0"/>
              </a:spcBef>
              <a:buNone/>
            </a:pPr>
            <a:r>
              <a:rPr lang="en-US" sz="2000" b="1" dirty="0">
                <a:latin typeface="Times New Roman" panose="02020603050405020304" pitchFamily="18" charset="0"/>
                <a:cs typeface="Times New Roman" panose="02020603050405020304" pitchFamily="18" charset="0"/>
              </a:rPr>
              <a:t>1</a:t>
            </a:r>
            <a:r>
              <a:rPr lang="en-US" sz="2000" b="1" dirty="0">
                <a:solidFill>
                  <a:srgbClr val="C00000"/>
                </a:solidFill>
                <a:latin typeface="Times New Roman" panose="02020603050405020304" pitchFamily="18" charset="0"/>
                <a:cs typeface="Times New Roman" panose="02020603050405020304" pitchFamily="18" charset="0"/>
              </a:rPr>
              <a:t>965 - </a:t>
            </a:r>
            <a:r>
              <a:rPr lang="en-US" sz="2000" b="1" dirty="0">
                <a:latin typeface="Times New Roman" panose="02020603050405020304" pitchFamily="18" charset="0"/>
                <a:cs typeface="Times New Roman" panose="02020603050405020304" pitchFamily="18" charset="0"/>
              </a:rPr>
              <a:t>Medicare and Medicaid introduced by Lyndon Johnson </a:t>
            </a:r>
          </a:p>
          <a:p>
            <a:pPr marL="0" indent="0">
              <a:lnSpc>
                <a:spcPct val="110000"/>
              </a:lnSpc>
              <a:spcBef>
                <a:spcPts val="0"/>
              </a:spcBef>
              <a:buNone/>
            </a:pPr>
            <a:endParaRPr lang="en-US" sz="20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1973 </a:t>
            </a:r>
            <a:r>
              <a:rPr lang="en-US" sz="2000" b="1" dirty="0">
                <a:latin typeface="Times New Roman" panose="02020603050405020304" pitchFamily="18" charset="0"/>
                <a:cs typeface="Times New Roman" panose="02020603050405020304" pitchFamily="18" charset="0"/>
              </a:rPr>
              <a:t> The Health Maintenance Organization Act, promoted HMOs and allowed profit by investment in insurance companies.  </a:t>
            </a:r>
            <a:r>
              <a:rPr lang="en-US" sz="2000" b="1" u="sng" dirty="0">
                <a:latin typeface="Times New Roman" panose="02020603050405020304" pitchFamily="18" charset="0"/>
                <a:cs typeface="Times New Roman" panose="02020603050405020304" pitchFamily="18" charset="0"/>
              </a:rPr>
              <a:t>This spurred growth of for-profit insurers</a:t>
            </a:r>
          </a:p>
          <a:p>
            <a:pPr marL="0" indent="0">
              <a:lnSpc>
                <a:spcPct val="110000"/>
              </a:lnSpc>
              <a:spcBef>
                <a:spcPts val="0"/>
              </a:spcBef>
              <a:buNone/>
            </a:pPr>
            <a:endParaRPr lang="en-US" sz="2000" b="1" dirty="0">
              <a:latin typeface="Times New Roman" panose="02020603050405020304" pitchFamily="18" charset="0"/>
              <a:cs typeface="Times New Roman" panose="02020603050405020304" pitchFamily="18" charset="0"/>
            </a:endParaRPr>
          </a:p>
          <a:p>
            <a:endParaRPr lang="en-US" sz="2000" u="sng" dirty="0">
              <a:solidFill>
                <a:schemeClr val="tx1">
                  <a:lumMod val="95000"/>
                </a:schemeClr>
              </a:solidFill>
            </a:endParaRPr>
          </a:p>
        </p:txBody>
      </p:sp>
      <p:pic>
        <p:nvPicPr>
          <p:cNvPr id="3" name="Picture 2" descr="Health Care for All - California">
            <a:extLst>
              <a:ext uri="{FF2B5EF4-FFF2-40B4-BE49-F238E27FC236}">
                <a16:creationId xmlns:a16="http://schemas.microsoft.com/office/drawing/2014/main" id="{E05F80AC-978F-8839-9DF9-758723C1456C}"/>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532" y="122238"/>
            <a:ext cx="2238202" cy="77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97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3343</TotalTime>
  <Words>2385</Words>
  <Application>Microsoft Office PowerPoint</Application>
  <PresentationFormat>Widescreen</PresentationFormat>
  <Paragraphs>261</Paragraphs>
  <Slides>41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Calibri</vt:lpstr>
      <vt:lpstr>Calibri Light</vt:lpstr>
      <vt:lpstr>Times New Roman</vt:lpstr>
      <vt:lpstr>Office Theme</vt:lpstr>
      <vt:lpstr>PowerPoint Presentation</vt:lpstr>
      <vt:lpstr>The cost of healthcare in the U.S. is unsustainable    We pay twice as much as countries with good universal care  Tens of millions are forced into debt  Many have no insurance</vt:lpstr>
      <vt:lpstr>PowerPoint Presentation</vt:lpstr>
      <vt:lpstr>What should the goals of our healthcare system be? </vt:lpstr>
      <vt:lpstr>   </vt:lpstr>
      <vt:lpstr>PowerPoint Presentation</vt:lpstr>
      <vt:lpstr>Where  Californians get their insurance </vt:lpstr>
      <vt:lpstr>PowerPoint Presentation</vt:lpstr>
      <vt:lpstr> </vt:lpstr>
      <vt:lpstr>PowerPoint Presentation</vt:lpstr>
      <vt:lpstr>     How does the U.S. compare to other countries ?              Cost of healthcare by country per capita (2018 data)</vt:lpstr>
      <vt:lpstr>        2018 costs for different procedures      (CABG is coronary bypass surgery)</vt:lpstr>
      <vt:lpstr>  Pharmaceutical Prices in the U.S. vs. Other Countries           US pays at least 3x more than other countries  </vt:lpstr>
      <vt:lpstr>Is this sustainable? </vt:lpstr>
      <vt:lpstr>International Healthcare Rankings (2023) The U.S. ranks last overall, with lowest marks in access, affordability, efficiency, equity and outcomes                                                                                                 </vt:lpstr>
      <vt:lpstr>U.S. Life Expectancy Behind Other Nations</vt:lpstr>
      <vt:lpstr>US Maternal Mortality almost doubled since 2000 157 other countries have, on average, cut it in half (Maternal mortality = maternal deaths per 100,000 births)</vt:lpstr>
      <vt:lpstr>Medical Bills and Debt</vt:lpstr>
      <vt:lpstr>PowerPoint Presentation</vt:lpstr>
      <vt:lpstr>Is high cost due to amount of care?  Patients in U.S. have fewer MD visits than in other countries</vt:lpstr>
      <vt:lpstr>  Despite high premiums, 60% of insured say they have problems with their health insurance: </vt:lpstr>
      <vt:lpstr>Our current system is profit-driven, fragmented and complex</vt:lpstr>
      <vt:lpstr>Increasing trend toward privatization and profit, making healthcare more expensive</vt:lpstr>
      <vt:lpstr>   Global Healthcare Private Equity Deals  Investors in Medicare Advantage  </vt:lpstr>
      <vt:lpstr>    Marketing results in increase in sign-ups for  privatized Medicare Advantage    Quality is not necessarily better  </vt:lpstr>
      <vt:lpstr>     HOSPICE CARE is becoming a  for-profit business     For-profit hospices more likely ranked as low-performing  due to staff and cost cutting</vt:lpstr>
      <vt:lpstr>   Insurance  administrative  costs are huge</vt:lpstr>
      <vt:lpstr>PowerPoint Presentation</vt:lpstr>
      <vt:lpstr> What model would  be  better ?</vt:lpstr>
      <vt:lpstr>PowerPoint Presentation</vt:lpstr>
      <vt:lpstr>Single Payer Fundamentals</vt:lpstr>
      <vt:lpstr>Single Payer Fundamentals  (continued)  Transition over a number of years.   Retraining for insurance workers   Professional committee to        oversee standards       set prices        support geographic and staffing needs  Coverage is comprehensive : vision, dental, mental health, long term care from birth to death</vt:lpstr>
      <vt:lpstr>  There is support for a single-payer system </vt:lpstr>
      <vt:lpstr>How might change be achieved in California?</vt:lpstr>
      <vt:lpstr>PowerPoint Presentation</vt:lpstr>
      <vt:lpstr>PowerPoint Presentation</vt:lpstr>
      <vt:lpstr>PowerPoint Presentation</vt:lpstr>
      <vt:lpstr>    How would a single payer plan be  financed?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Single-Payer                                   A Better Health Care Financing Option Is it possible?</dc:title>
  <dc:creator>Thomas</dc:creator>
  <cp:lastModifiedBy>Janet Thomas</cp:lastModifiedBy>
  <cp:revision>91</cp:revision>
  <dcterms:created xsi:type="dcterms:W3CDTF">2024-12-27T23:04:05Z</dcterms:created>
  <dcterms:modified xsi:type="dcterms:W3CDTF">2025-11-30T19:56:54Z</dcterms:modified>
</cp:coreProperties>
</file>